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79" r:id="rId3"/>
    <p:sldId id="257" r:id="rId4"/>
    <p:sldId id="280" r:id="rId5"/>
    <p:sldId id="258" r:id="rId6"/>
    <p:sldId id="281" r:id="rId7"/>
    <p:sldId id="282" r:id="rId8"/>
    <p:sldId id="283" r:id="rId9"/>
    <p:sldId id="284" r:id="rId10"/>
    <p:sldId id="285" r:id="rId11"/>
    <p:sldId id="286" r:id="rId12"/>
    <p:sldId id="287" r:id="rId13"/>
    <p:sldId id="289" r:id="rId14"/>
    <p:sldId id="290" r:id="rId15"/>
    <p:sldId id="291" r:id="rId16"/>
    <p:sldId id="292" r:id="rId17"/>
    <p:sldId id="293" r:id="rId18"/>
    <p:sldId id="259" r:id="rId19"/>
    <p:sldId id="260" r:id="rId20"/>
    <p:sldId id="261" r:id="rId21"/>
    <p:sldId id="262" r:id="rId22"/>
    <p:sldId id="294" r:id="rId2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1pPr>
    <a:lvl2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2pPr>
    <a:lvl3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3pPr>
    <a:lvl4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4pPr>
    <a:lvl5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5pPr>
    <a:lvl6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6pPr>
    <a:lvl7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7pPr>
    <a:lvl8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8pPr>
    <a:lvl9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E53576-6D3F-4C65-AC33-16B126EF7AB1}" v="1" dt="2026-02-05T07:36:19.45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Produkt Extralight"/>
          <a:ea typeface="Produkt Extralight"/>
          <a:cs typeface="Produkt Extralight"/>
        </a:font>
        <a:srgbClr val="53585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E2E6"/>
          </a:solidFill>
        </a:fill>
      </a:tcStyle>
    </a:wholeTbl>
    <a:band2H>
      <a:tcTxStyle/>
      <a:tcStyle>
        <a:tcBdr/>
        <a:fill>
          <a:solidFill>
            <a:srgbClr val="EFF1F3"/>
          </a:solidFill>
        </a:fill>
      </a:tcStyle>
    </a:band2H>
    <a:firstCol>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Produkt Extralight"/>
          <a:ea typeface="Produkt Extralight"/>
          <a:cs typeface="Produkt Extralight"/>
        </a:font>
        <a:srgbClr val="53585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E6E0"/>
          </a:solidFill>
        </a:fill>
      </a:tcStyle>
    </a:wholeTbl>
    <a:band2H>
      <a:tcTxStyle/>
      <a:tcStyle>
        <a:tcBdr/>
        <a:fill>
          <a:solidFill>
            <a:srgbClr val="EEF3F0"/>
          </a:solidFill>
        </a:fill>
      </a:tcStyle>
    </a:band2H>
    <a:firstCol>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Produkt Extralight"/>
          <a:ea typeface="Produkt Extralight"/>
          <a:cs typeface="Produkt Extralight"/>
        </a:font>
        <a:srgbClr val="53585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6DCE4"/>
          </a:solidFill>
        </a:fill>
      </a:tcStyle>
    </a:wholeTbl>
    <a:band2H>
      <a:tcTxStyle/>
      <a:tcStyle>
        <a:tcBdr/>
        <a:fill>
          <a:solidFill>
            <a:srgbClr val="F3EEF2"/>
          </a:solidFill>
        </a:fill>
      </a:tcStyle>
    </a:band2H>
    <a:firstCol>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Produkt Extralight"/>
          <a:ea typeface="Produkt Extralight"/>
          <a:cs typeface="Produkt Extralight"/>
        </a:font>
        <a:srgbClr val="53585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
          <a:latin typeface="Produkt Extralight"/>
          <a:ea typeface="Produkt Extralight"/>
          <a:cs typeface="Produkt Extraligh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Produkt Extralight"/>
          <a:ea typeface="Produkt Extralight"/>
          <a:cs typeface="Produkt Extralight"/>
        </a:font>
        <a:srgbClr val="53585F"/>
      </a:tcTxStyle>
      <a:tcStyle>
        <a:tcBdr>
          <a:left>
            <a:ln w="12700" cap="flat">
              <a:noFill/>
              <a:miter lim="400000"/>
            </a:ln>
          </a:left>
          <a:right>
            <a:ln w="12700" cap="flat">
              <a:noFill/>
              <a:miter lim="400000"/>
            </a:ln>
          </a:right>
          <a:top>
            <a:ln w="50800" cap="flat">
              <a:solidFill>
                <a:srgbClr val="53585F"/>
              </a:solidFill>
              <a:prstDash val="solid"/>
              <a:round/>
            </a:ln>
          </a:top>
          <a:bottom>
            <a:ln w="25400" cap="flat">
              <a:solidFill>
                <a:srgbClr val="53585F"/>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Produkt Extralight"/>
          <a:ea typeface="Produkt Extralight"/>
          <a:cs typeface="Produkt Extralight"/>
        </a:font>
        <a:srgbClr val="FFFFFF"/>
      </a:tcTxStyle>
      <a:tcStyle>
        <a:tcBdr>
          <a:left>
            <a:ln w="12700" cap="flat">
              <a:noFill/>
              <a:miter lim="400000"/>
            </a:ln>
          </a:left>
          <a:right>
            <a:ln w="12700" cap="flat">
              <a:noFill/>
              <a:miter lim="400000"/>
            </a:ln>
          </a:right>
          <a:top>
            <a:ln w="25400" cap="flat">
              <a:solidFill>
                <a:srgbClr val="53585F"/>
              </a:solidFill>
              <a:prstDash val="solid"/>
              <a:round/>
            </a:ln>
          </a:top>
          <a:bottom>
            <a:ln w="25400" cap="flat">
              <a:solidFill>
                <a:srgbClr val="53585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Produkt Extralight"/>
          <a:ea typeface="Produkt Extralight"/>
          <a:cs typeface="Produkt Extralight"/>
        </a:font>
        <a:srgbClr val="53585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0D1"/>
          </a:solidFill>
        </a:fill>
      </a:tcStyle>
    </a:wholeTbl>
    <a:band2H>
      <a:tcTxStyle/>
      <a:tcStyle>
        <a:tcBdr/>
        <a:fill>
          <a:solidFill>
            <a:srgbClr val="E9E9E9"/>
          </a:solidFill>
        </a:fill>
      </a:tcStyle>
    </a:band2H>
    <a:firstCol>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3585F"/>
          </a:solidFill>
        </a:fill>
      </a:tcStyle>
    </a:firstCol>
    <a:la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3585F"/>
          </a:solidFill>
        </a:fill>
      </a:tcStyle>
    </a:lastRow>
    <a:firstRow>
      <a:tcTxStyle b="on" i="off">
        <a:font>
          <a:latin typeface="Produkt Extralight"/>
          <a:ea typeface="Produkt Extralight"/>
          <a:cs typeface="Produkt Extra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3585F"/>
          </a:solidFill>
        </a:fill>
      </a:tcStyle>
    </a:firstRow>
  </a:tblStyle>
  <a:tblStyle styleId="{2708684C-4D16-4618-839F-0558EEFCDFE6}" styleName="">
    <a:tblBg/>
    <a:wholeTbl>
      <a:tcTxStyle b="off" i="off">
        <a:font>
          <a:latin typeface="Produkt Extralight"/>
          <a:ea typeface="Produkt Extralight"/>
          <a:cs typeface="Produkt Extralight"/>
        </a:font>
        <a:srgbClr val="53585F"/>
      </a:tcTxStyle>
      <a:tcStyle>
        <a:tcBdr>
          <a:left>
            <a:ln w="12700" cap="flat">
              <a:solidFill>
                <a:srgbClr val="53585F"/>
              </a:solidFill>
              <a:prstDash val="solid"/>
              <a:round/>
            </a:ln>
          </a:left>
          <a:right>
            <a:ln w="12700" cap="flat">
              <a:solidFill>
                <a:srgbClr val="53585F"/>
              </a:solidFill>
              <a:prstDash val="solid"/>
              <a:round/>
            </a:ln>
          </a:right>
          <a:top>
            <a:ln w="12700" cap="flat">
              <a:solidFill>
                <a:srgbClr val="53585F"/>
              </a:solidFill>
              <a:prstDash val="solid"/>
              <a:round/>
            </a:ln>
          </a:top>
          <a:bottom>
            <a:ln w="12700" cap="flat">
              <a:solidFill>
                <a:srgbClr val="53585F"/>
              </a:solidFill>
              <a:prstDash val="solid"/>
              <a:round/>
            </a:ln>
          </a:bottom>
          <a:insideH>
            <a:ln w="12700" cap="flat">
              <a:solidFill>
                <a:srgbClr val="53585F"/>
              </a:solidFill>
              <a:prstDash val="solid"/>
              <a:round/>
            </a:ln>
          </a:insideH>
          <a:insideV>
            <a:ln w="12700" cap="flat">
              <a:solidFill>
                <a:srgbClr val="53585F"/>
              </a:solidFill>
              <a:prstDash val="solid"/>
              <a:round/>
            </a:ln>
          </a:insideV>
        </a:tcBdr>
        <a:fill>
          <a:solidFill>
            <a:srgbClr val="53585F">
              <a:alpha val="20000"/>
            </a:srgbClr>
          </a:solidFill>
        </a:fill>
      </a:tcStyle>
    </a:wholeTbl>
    <a:band2H>
      <a:tcTxStyle/>
      <a:tcStyle>
        <a:tcBdr/>
        <a:fill>
          <a:solidFill>
            <a:srgbClr val="FFFFFF"/>
          </a:solidFill>
        </a:fill>
      </a:tcStyle>
    </a:band2H>
    <a:firstCol>
      <a:tcTxStyle b="on" i="off">
        <a:font>
          <a:latin typeface="Produkt Extralight"/>
          <a:ea typeface="Produkt Extralight"/>
          <a:cs typeface="Produkt Extralight"/>
        </a:font>
        <a:srgbClr val="53585F"/>
      </a:tcTxStyle>
      <a:tcStyle>
        <a:tcBdr>
          <a:left>
            <a:ln w="12700" cap="flat">
              <a:solidFill>
                <a:srgbClr val="53585F"/>
              </a:solidFill>
              <a:prstDash val="solid"/>
              <a:round/>
            </a:ln>
          </a:left>
          <a:right>
            <a:ln w="12700" cap="flat">
              <a:solidFill>
                <a:srgbClr val="53585F"/>
              </a:solidFill>
              <a:prstDash val="solid"/>
              <a:round/>
            </a:ln>
          </a:right>
          <a:top>
            <a:ln w="12700" cap="flat">
              <a:solidFill>
                <a:srgbClr val="53585F"/>
              </a:solidFill>
              <a:prstDash val="solid"/>
              <a:round/>
            </a:ln>
          </a:top>
          <a:bottom>
            <a:ln w="12700" cap="flat">
              <a:solidFill>
                <a:srgbClr val="53585F"/>
              </a:solidFill>
              <a:prstDash val="solid"/>
              <a:round/>
            </a:ln>
          </a:bottom>
          <a:insideH>
            <a:ln w="12700" cap="flat">
              <a:solidFill>
                <a:srgbClr val="53585F"/>
              </a:solidFill>
              <a:prstDash val="solid"/>
              <a:round/>
            </a:ln>
          </a:insideH>
          <a:insideV>
            <a:ln w="12700" cap="flat">
              <a:solidFill>
                <a:srgbClr val="53585F"/>
              </a:solidFill>
              <a:prstDash val="solid"/>
              <a:round/>
            </a:ln>
          </a:insideV>
        </a:tcBdr>
        <a:fill>
          <a:solidFill>
            <a:srgbClr val="53585F">
              <a:alpha val="20000"/>
            </a:srgbClr>
          </a:solidFill>
        </a:fill>
      </a:tcStyle>
    </a:firstCol>
    <a:lastRow>
      <a:tcTxStyle b="on" i="off">
        <a:font>
          <a:latin typeface="Produkt Extralight"/>
          <a:ea typeface="Produkt Extralight"/>
          <a:cs typeface="Produkt Extralight"/>
        </a:font>
        <a:srgbClr val="53585F"/>
      </a:tcTxStyle>
      <a:tcStyle>
        <a:tcBdr>
          <a:left>
            <a:ln w="12700" cap="flat">
              <a:solidFill>
                <a:srgbClr val="53585F"/>
              </a:solidFill>
              <a:prstDash val="solid"/>
              <a:round/>
            </a:ln>
          </a:left>
          <a:right>
            <a:ln w="12700" cap="flat">
              <a:solidFill>
                <a:srgbClr val="53585F"/>
              </a:solidFill>
              <a:prstDash val="solid"/>
              <a:round/>
            </a:ln>
          </a:right>
          <a:top>
            <a:ln w="50800" cap="flat">
              <a:solidFill>
                <a:srgbClr val="53585F"/>
              </a:solidFill>
              <a:prstDash val="solid"/>
              <a:round/>
            </a:ln>
          </a:top>
          <a:bottom>
            <a:ln w="12700" cap="flat">
              <a:solidFill>
                <a:srgbClr val="53585F"/>
              </a:solidFill>
              <a:prstDash val="solid"/>
              <a:round/>
            </a:ln>
          </a:bottom>
          <a:insideH>
            <a:ln w="12700" cap="flat">
              <a:solidFill>
                <a:srgbClr val="53585F"/>
              </a:solidFill>
              <a:prstDash val="solid"/>
              <a:round/>
            </a:ln>
          </a:insideH>
          <a:insideV>
            <a:ln w="12700" cap="flat">
              <a:solidFill>
                <a:srgbClr val="53585F"/>
              </a:solidFill>
              <a:prstDash val="solid"/>
              <a:round/>
            </a:ln>
          </a:insideV>
        </a:tcBdr>
        <a:fill>
          <a:noFill/>
        </a:fill>
      </a:tcStyle>
    </a:lastRow>
    <a:firstRow>
      <a:tcTxStyle b="on" i="off">
        <a:font>
          <a:latin typeface="Produkt Extralight"/>
          <a:ea typeface="Produkt Extralight"/>
          <a:cs typeface="Produkt Extralight"/>
        </a:font>
        <a:srgbClr val="53585F"/>
      </a:tcTxStyle>
      <a:tcStyle>
        <a:tcBdr>
          <a:left>
            <a:ln w="12700" cap="flat">
              <a:solidFill>
                <a:srgbClr val="53585F"/>
              </a:solidFill>
              <a:prstDash val="solid"/>
              <a:round/>
            </a:ln>
          </a:left>
          <a:right>
            <a:ln w="12700" cap="flat">
              <a:solidFill>
                <a:srgbClr val="53585F"/>
              </a:solidFill>
              <a:prstDash val="solid"/>
              <a:round/>
            </a:ln>
          </a:right>
          <a:top>
            <a:ln w="12700" cap="flat">
              <a:solidFill>
                <a:srgbClr val="53585F"/>
              </a:solidFill>
              <a:prstDash val="solid"/>
              <a:round/>
            </a:ln>
          </a:top>
          <a:bottom>
            <a:ln w="25400" cap="flat">
              <a:solidFill>
                <a:srgbClr val="53585F"/>
              </a:solidFill>
              <a:prstDash val="solid"/>
              <a:round/>
            </a:ln>
          </a:bottom>
          <a:insideH>
            <a:ln w="12700" cap="flat">
              <a:solidFill>
                <a:srgbClr val="53585F"/>
              </a:solidFill>
              <a:prstDash val="solid"/>
              <a:round/>
            </a:ln>
          </a:insideH>
          <a:insideV>
            <a:ln w="12700" cap="flat">
              <a:solidFill>
                <a:srgbClr val="53585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84262" autoAdjust="0"/>
  </p:normalViewPr>
  <p:slideViewPr>
    <p:cSldViewPr snapToGrid="0">
      <p:cViewPr varScale="1">
        <p:scale>
          <a:sx n="47" d="100"/>
          <a:sy n="47" d="100"/>
        </p:scale>
        <p:origin x="12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bault VINCHENT" userId="b919e929-cfef-445e-a456-a3c1568e08ff" providerId="ADAL" clId="{36B71888-F94F-46F8-A2D5-05449A1979BA}"/>
    <pc:docChg chg="undo custSel modSld">
      <pc:chgData name="Thibault VINCHENT" userId="b919e929-cfef-445e-a456-a3c1568e08ff" providerId="ADAL" clId="{36B71888-F94F-46F8-A2D5-05449A1979BA}" dt="2026-02-05T07:36:25.601" v="10" actId="14100"/>
      <pc:docMkLst>
        <pc:docMk/>
      </pc:docMkLst>
      <pc:sldChg chg="addSp modSp mod">
        <pc:chgData name="Thibault VINCHENT" userId="b919e929-cfef-445e-a456-a3c1568e08ff" providerId="ADAL" clId="{36B71888-F94F-46F8-A2D5-05449A1979BA}" dt="2026-02-05T07:36:25.601" v="10" actId="14100"/>
        <pc:sldMkLst>
          <pc:docMk/>
          <pc:sldMk cId="2960569540" sldId="259"/>
        </pc:sldMkLst>
        <pc:spChg chg="mod">
          <ac:chgData name="Thibault VINCHENT" userId="b919e929-cfef-445e-a456-a3c1568e08ff" providerId="ADAL" clId="{36B71888-F94F-46F8-A2D5-05449A1979BA}" dt="2026-02-05T07:36:01.217" v="6" actId="14100"/>
          <ac:spMkLst>
            <pc:docMk/>
            <pc:sldMk cId="2960569540" sldId="259"/>
            <ac:spMk id="67" creationId="{00000000-0000-0000-0000-000000000000}"/>
          </ac:spMkLst>
        </pc:spChg>
        <pc:picChg chg="add mod">
          <ac:chgData name="Thibault VINCHENT" userId="b919e929-cfef-445e-a456-a3c1568e08ff" providerId="ADAL" clId="{36B71888-F94F-46F8-A2D5-05449A1979BA}" dt="2026-02-05T07:36:25.601" v="10" actId="14100"/>
          <ac:picMkLst>
            <pc:docMk/>
            <pc:sldMk cId="2960569540" sldId="259"/>
            <ac:picMk id="3" creationId="{E1279F62-35A8-7689-3EF2-84040F18AC42}"/>
          </ac:picMkLst>
        </pc:picChg>
      </pc:sldChg>
      <pc:sldChg chg="modSp mod">
        <pc:chgData name="Thibault VINCHENT" userId="b919e929-cfef-445e-a456-a3c1568e08ff" providerId="ADAL" clId="{36B71888-F94F-46F8-A2D5-05449A1979BA}" dt="2026-02-05T07:35:22.602" v="5" actId="14100"/>
        <pc:sldMkLst>
          <pc:docMk/>
          <pc:sldMk cId="1032077456" sldId="283"/>
        </pc:sldMkLst>
        <pc:spChg chg="mod">
          <ac:chgData name="Thibault VINCHENT" userId="b919e929-cfef-445e-a456-a3c1568e08ff" providerId="ADAL" clId="{36B71888-F94F-46F8-A2D5-05449A1979BA}" dt="2026-02-05T07:35:22.602" v="5" actId="14100"/>
          <ac:spMkLst>
            <pc:docMk/>
            <pc:sldMk cId="1032077456" sldId="283"/>
            <ac:spMk id="67" creationId="{DFB75CF4-CB30-1967-6199-86AD7CB7597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7" name="Shape 57"/>
          <p:cNvSpPr>
            <a:spLocks noGrp="1" noRot="1" noChangeAspect="1"/>
          </p:cNvSpPr>
          <p:nvPr>
            <p:ph type="sldImg"/>
          </p:nvPr>
        </p:nvSpPr>
        <p:spPr>
          <a:xfrm>
            <a:off x="1143000" y="685800"/>
            <a:ext cx="4572000" cy="3429000"/>
          </a:xfrm>
          <a:prstGeom prst="rect">
            <a:avLst/>
          </a:prstGeom>
        </p:spPr>
        <p:txBody>
          <a:bodyPr/>
          <a:lstStyle/>
          <a:p>
            <a:endParaRPr/>
          </a:p>
        </p:txBody>
      </p:sp>
      <p:sp>
        <p:nvSpPr>
          <p:cNvPr id="58" name="Shape 5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3AEA074-24A7-4657-AE02-A51F68EA6AA2}" type="slidenum">
              <a:rPr kumimoji="0" lang="fr-FR" sz="1200" b="0" i="0" u="none" strike="noStrike" kern="1200" cap="none" spc="0" normalizeH="0" baseline="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7847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3A43C-F845-66D1-4ECE-343A44C1A60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EDF7329-54C1-DDCA-FCF7-F013B8385B06}"/>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C60F9FA3-E883-D95A-4729-B311E108CC87}"/>
              </a:ext>
            </a:extLst>
          </p:cNvPr>
          <p:cNvSpPr>
            <a:spLocks noGrp="1"/>
          </p:cNvSpPr>
          <p:nvPr>
            <p:ph type="body" idx="1"/>
          </p:nvPr>
        </p:nvSpPr>
        <p:spPr/>
        <p:txBody>
          <a:bodyPr/>
          <a:lstStyle/>
          <a:p>
            <a:r>
              <a:rPr lang="fr-FR" dirty="0"/>
              <a:t>Expliquer les différents parties de Filezilla</a:t>
            </a:r>
          </a:p>
          <a:p>
            <a:r>
              <a:rPr lang="fr-FR"/>
              <a:t>Mettre le fichier en ligne</a:t>
            </a:r>
            <a:endParaRPr lang="fr-FR" dirty="0"/>
          </a:p>
        </p:txBody>
      </p:sp>
    </p:spTree>
    <p:extLst>
      <p:ext uri="{BB962C8B-B14F-4D97-AF65-F5344CB8AC3E}">
        <p14:creationId xmlns:p14="http://schemas.microsoft.com/office/powerpoint/2010/main" val="2255042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E3B67-840E-EB8D-ED80-56DCC9ED8C9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E332C74-B297-29D8-3FD1-20C7AAACFC45}"/>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DAA37BEA-E73C-2233-83B5-0D0750ADE377}"/>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155444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32DE5-04A2-82F7-3FA2-A0E7258A263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D5CE4FE-3510-ECA5-4CDA-8B4834A83843}"/>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8CF6C8ED-7993-7DD1-D780-595146CF7A2E}"/>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7932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52FD0-3AC9-CA21-E77F-D1507B2C65E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19E9D16-7C46-9263-FBD5-1E2817379624}"/>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8F2A5435-4B3D-23ED-098F-66C35D5CFC9C}"/>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798959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CBAD6-0808-2AC8-DF5B-ABA6EA4BFFE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53FAB88-CE40-C9A0-0EF3-A7E1693AB6BE}"/>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5DAA5B48-12F7-5840-90F8-F2B31221E63B}"/>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438298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DF103-D685-6822-8578-EDCE18853B6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A409FC9-38A5-F8E3-4684-853C766D05F2}"/>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C5052D27-E2E9-3D6F-1450-8D5A4F80F594}"/>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513412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4B051-ECF4-02C1-1740-5DA683892B8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20E1DBB-8C3C-AD3C-B4D0-D560AB2B7EC0}"/>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92C1E6B6-840C-2506-3F38-E9809187DB22}"/>
              </a:ext>
            </a:extLst>
          </p:cNvPr>
          <p:cNvSpPr>
            <a:spLocks noGrp="1"/>
          </p:cNvSpPr>
          <p:nvPr>
            <p:ph type="body" idx="1"/>
          </p:nvPr>
        </p:nvSpPr>
        <p:spPr/>
        <p:txBody>
          <a:bodyPr/>
          <a:lstStyle/>
          <a:p>
            <a:pPr>
              <a:defRPr sz="1600"/>
            </a:pPr>
            <a:r>
              <a:rPr lang="fr-FR" dirty="0"/>
              <a:t>OBJECTIFS:</a:t>
            </a:r>
          </a:p>
          <a:p>
            <a:pPr>
              <a:defRPr sz="1600"/>
            </a:pPr>
            <a:r>
              <a:rPr lang="fr-FR" dirty="0"/>
              <a:t>Vous donner des bases solides en informatique</a:t>
            </a:r>
          </a:p>
          <a:p>
            <a:pPr>
              <a:defRPr sz="1600"/>
            </a:pPr>
            <a:r>
              <a:rPr lang="fr-FR" dirty="0"/>
              <a:t>Savoir faire des vrais sites par vous même</a:t>
            </a:r>
          </a:p>
          <a:p>
            <a:pPr>
              <a:defRPr sz="1600"/>
            </a:pPr>
            <a:r>
              <a:rPr lang="fr-FR" dirty="0"/>
              <a:t>Savoir comment approfondir si nécessaire</a:t>
            </a:r>
          </a:p>
          <a:p>
            <a:pPr>
              <a:defRPr sz="1600"/>
            </a:pPr>
            <a:r>
              <a:rPr lang="fr-FR" dirty="0"/>
              <a:t>Pouvoir échanger efficacement avec des professionnels</a:t>
            </a:r>
          </a:p>
          <a:p>
            <a:pPr>
              <a:defRPr sz="1600"/>
            </a:pPr>
            <a:endParaRPr lang="fr-FR" dirty="0"/>
          </a:p>
          <a:p>
            <a:pPr>
              <a:defRPr sz="1600"/>
            </a:pPr>
            <a:r>
              <a:rPr lang="fr-FR" dirty="0"/>
              <a:t>PROJET:</a:t>
            </a:r>
          </a:p>
          <a:p>
            <a:pPr>
              <a:defRPr sz="1600"/>
            </a:pPr>
            <a:r>
              <a:rPr lang="fr-FR" dirty="0"/>
              <a:t>PRATIQUE: Ne pas vous perdre dans de longs concepts abstraits: un concept / une mise en pratique afin de s’approprier simplement des notions complexes</a:t>
            </a:r>
          </a:p>
          <a:p>
            <a:pPr>
              <a:defRPr sz="1600"/>
            </a:pPr>
            <a:r>
              <a:rPr lang="fr-FR" dirty="0"/>
              <a:t>MONTRER LE CV </a:t>
            </a:r>
          </a:p>
          <a:p>
            <a:pPr>
              <a:defRPr sz="1600"/>
            </a:pPr>
            <a:r>
              <a:rPr lang="fr-FR" dirty="0"/>
              <a:t>Thème de votre choix: exemple: le foot, l'</a:t>
            </a:r>
            <a:r>
              <a:rPr lang="fr-FR" dirty="0" err="1"/>
              <a:t>aeronautique</a:t>
            </a:r>
            <a:r>
              <a:rPr lang="fr-FR" dirty="0"/>
              <a:t>, le luxe, l’école que vous visez</a:t>
            </a:r>
          </a:p>
          <a:p>
            <a:pPr>
              <a:defRPr sz="1600"/>
            </a:pPr>
            <a:r>
              <a:rPr lang="fr-FR" dirty="0"/>
              <a:t>SOCLE COMMUN: Adaptation à différents niveaux (avec notamment les annexes pour ceux qui savent déjà faire ou ceux qui veulent approfondir jusqu’aux meilleures pratiques professionnels existantes à l’heure actuelle</a:t>
            </a:r>
          </a:p>
          <a:p>
            <a:pPr>
              <a:defRPr sz="1600"/>
            </a:pPr>
            <a:r>
              <a:rPr lang="fr-FR" dirty="0"/>
              <a:t>Je reviendrais sur les annexes</a:t>
            </a:r>
          </a:p>
          <a:p>
            <a:pPr>
              <a:defRPr sz="1600"/>
            </a:pPr>
            <a:endParaRPr lang="fr-FR" dirty="0"/>
          </a:p>
          <a:p>
            <a:pPr>
              <a:defRPr sz="1600"/>
            </a:pPr>
            <a:r>
              <a:rPr lang="fr-FR" dirty="0"/>
              <a:t>CONSEIL: ne pas se laisser intimider par le code, être persévérant</a:t>
            </a:r>
          </a:p>
          <a:p>
            <a:pPr>
              <a:defRPr sz="1600"/>
            </a:pPr>
            <a:r>
              <a:rPr lang="fr-FR" dirty="0"/>
              <a:t>Les freins:</a:t>
            </a:r>
          </a:p>
          <a:p>
            <a:pPr>
              <a:defRPr sz="1600"/>
            </a:pPr>
            <a:r>
              <a:rPr lang="fr-FR" dirty="0"/>
              <a:t>    * Penser que c’est compliqué</a:t>
            </a:r>
          </a:p>
          <a:p>
            <a:pPr>
              <a:defRPr sz="1600"/>
            </a:pPr>
            <a:r>
              <a:rPr lang="fr-FR" dirty="0"/>
              <a:t>        * 80% des freins dans l’apprentissage du code, 15% pour le temps à y consacré, 5% pour la réelle difficulté</a:t>
            </a:r>
          </a:p>
          <a:p>
            <a:pPr>
              <a:defRPr sz="1600"/>
            </a:pPr>
            <a:r>
              <a:rPr lang="fr-FR" dirty="0"/>
              <a:t>        * a cause de</a:t>
            </a:r>
          </a:p>
          <a:p>
            <a:pPr>
              <a:defRPr sz="1600"/>
            </a:pPr>
            <a:r>
              <a:rPr lang="fr-FR" dirty="0"/>
              <a:t>            * terme alambiqué   </a:t>
            </a:r>
          </a:p>
          <a:p>
            <a:pPr>
              <a:defRPr sz="1600"/>
            </a:pPr>
            <a:r>
              <a:rPr lang="fr-FR" dirty="0"/>
              <a:t>	* Solution: Partir de votre projet (le CV)</a:t>
            </a:r>
          </a:p>
          <a:p>
            <a:pPr>
              <a:defRPr sz="1600"/>
            </a:pPr>
            <a:endParaRPr lang="fr-FR" dirty="0"/>
          </a:p>
          <a:p>
            <a:pPr>
              <a:defRPr sz="1600"/>
            </a:pPr>
            <a:r>
              <a:rPr lang="fr-FR" dirty="0"/>
              <a:t>DIFFICULTE / NOTATION: difficulté et notation suivent une courbe (?) exponentielle</a:t>
            </a:r>
          </a:p>
          <a:p>
            <a:pPr>
              <a:defRPr sz="1600"/>
            </a:pPr>
            <a:r>
              <a:rPr lang="fr-FR" dirty="0"/>
              <a:t>Difficulté / temps // Note / difficulté</a:t>
            </a:r>
          </a:p>
          <a:p>
            <a:pPr>
              <a:defRPr sz="1600"/>
            </a:pPr>
            <a:r>
              <a:rPr lang="fr-FR" dirty="0"/>
              <a:t>Code complexe que vous serez tous capable de maitriser à la fin du semestre: Mettre la page d’envoie du mail en PHP (contient du html, </a:t>
            </a:r>
            <a:r>
              <a:rPr lang="fr-FR" dirty="0" err="1"/>
              <a:t>css</a:t>
            </a:r>
            <a:r>
              <a:rPr lang="fr-FR" dirty="0"/>
              <a:t>, javascript, </a:t>
            </a:r>
            <a:r>
              <a:rPr lang="fr-FR" dirty="0" err="1"/>
              <a:t>php</a:t>
            </a:r>
            <a:r>
              <a:rPr lang="fr-FR" dirty="0"/>
              <a:t>)</a:t>
            </a:r>
          </a:p>
          <a:p>
            <a:pPr>
              <a:defRPr sz="1600"/>
            </a:pPr>
            <a:endParaRPr lang="fr-FR" dirty="0"/>
          </a:p>
          <a:p>
            <a:pPr>
              <a:defRPr sz="1600"/>
            </a:pPr>
            <a:r>
              <a:rPr lang="fr-FR" dirty="0"/>
              <a:t>NOUVEAUTÉE 2025/2026: </a:t>
            </a:r>
          </a:p>
          <a:p>
            <a:pPr>
              <a:defRPr sz="1600"/>
            </a:pPr>
            <a:r>
              <a:rPr lang="fr-FR" dirty="0"/>
              <a:t>Github.io</a:t>
            </a:r>
          </a:p>
          <a:p>
            <a:pPr>
              <a:defRPr sz="1600"/>
            </a:pPr>
            <a:r>
              <a:rPr lang="fr-FR" dirty="0" err="1"/>
              <a:t>Binome</a:t>
            </a:r>
            <a:r>
              <a:rPr lang="fr-FR" dirty="0"/>
              <a:t> : Aller + vite et le plus loin possible</a:t>
            </a:r>
          </a:p>
          <a:p>
            <a:pPr>
              <a:defRPr sz="1600"/>
            </a:pPr>
            <a:r>
              <a:rPr lang="fr-FR" dirty="0"/>
              <a:t>Quelques </a:t>
            </a:r>
            <a:r>
              <a:rPr lang="fr-FR" dirty="0" err="1"/>
              <a:t>Wooclap</a:t>
            </a:r>
            <a:endParaRPr lang="fr-FR" dirty="0"/>
          </a:p>
          <a:p>
            <a:pPr marL="0" marR="0" lvl="0" indent="0" defTabSz="457200" eaLnBrk="1" fontAlgn="auto" latinLnBrk="0" hangingPunct="1">
              <a:lnSpc>
                <a:spcPct val="117999"/>
              </a:lnSpc>
              <a:spcBef>
                <a:spcPts val="0"/>
              </a:spcBef>
              <a:spcAft>
                <a:spcPts val="0"/>
              </a:spcAft>
              <a:buClrTx/>
              <a:buSzTx/>
              <a:buFontTx/>
              <a:buNone/>
              <a:tabLst/>
              <a:defRPr sz="1600"/>
            </a:pPr>
            <a:r>
              <a:rPr lang="fr-FR" dirty="0"/>
              <a:t>Je vais essayer de mieux suivre ceux qui veulent aller + loin: noter sur une feuille (X rien, Y travail normal, Z très intéressé, les X se repéreront par la note de 0 aux exo, pas de note car chacun fait ce qu’il veut de cette matière, je ne veux pas pénaliser ceux qui font juste le travail demandé, je veux aider davantage ceux qui veulent aller loin dans la matière)</a:t>
            </a:r>
          </a:p>
        </p:txBody>
      </p:sp>
    </p:spTree>
    <p:extLst>
      <p:ext uri="{BB962C8B-B14F-4D97-AF65-F5344CB8AC3E}">
        <p14:creationId xmlns:p14="http://schemas.microsoft.com/office/powerpoint/2010/main" val="3061785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pPr>
              <a:defRPr sz="1600"/>
            </a:pPr>
            <a:r>
              <a:rPr lang="fr-FR" dirty="0"/>
              <a:t>1</a:t>
            </a:r>
            <a:r>
              <a:rPr lang="fr-FR" baseline="30000" dirty="0"/>
              <a:t>ère</a:t>
            </a:r>
            <a:r>
              <a:rPr lang="fr-FR" dirty="0"/>
              <a:t> éval qui interviendra très rapidement (dès le 3</a:t>
            </a:r>
            <a:r>
              <a:rPr lang="fr-FR" baseline="30000" dirty="0"/>
              <a:t>ème</a:t>
            </a:r>
            <a:r>
              <a:rPr lang="fr-FR" dirty="0"/>
              <a:t> cours)</a:t>
            </a:r>
          </a:p>
        </p:txBody>
      </p:sp>
    </p:spTree>
    <p:extLst>
      <p:ext uri="{BB962C8B-B14F-4D97-AF65-F5344CB8AC3E}">
        <p14:creationId xmlns:p14="http://schemas.microsoft.com/office/powerpoint/2010/main" val="112259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798E9-F0CA-7B9E-0614-F4FDBBB77DC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81BD19B-5468-A120-F4C3-F0BD8CC56A37}"/>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8C5C7FF3-72F8-C186-1AAF-C4414987CA54}"/>
              </a:ext>
            </a:extLst>
          </p:cNvPr>
          <p:cNvSpPr>
            <a:spLocks noGrp="1"/>
          </p:cNvSpPr>
          <p:nvPr>
            <p:ph type="body" idx="1"/>
          </p:nvPr>
        </p:nvSpPr>
        <p:spPr/>
        <p:txBody>
          <a:bodyPr/>
          <a:lstStyle/>
          <a:p>
            <a:pPr>
              <a:defRPr sz="1600"/>
            </a:pPr>
            <a:r>
              <a:rPr lang="fr-FR" dirty="0"/>
              <a:t>TBr8u54ZyNsD3eZesAy66PTzsJNd</a:t>
            </a:r>
          </a:p>
        </p:txBody>
      </p:sp>
    </p:spTree>
    <p:extLst>
      <p:ext uri="{BB962C8B-B14F-4D97-AF65-F5344CB8AC3E}">
        <p14:creationId xmlns:p14="http://schemas.microsoft.com/office/powerpoint/2010/main" val="3091108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33904-BF27-1530-2293-926B920C52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1EF3636-FA03-2780-A82A-5C835DC5BEB2}"/>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ED9035C5-D7E5-C29B-892D-DD344B0F85DD}"/>
              </a:ext>
            </a:extLst>
          </p:cNvPr>
          <p:cNvSpPr>
            <a:spLocks noGrp="1"/>
          </p:cNvSpPr>
          <p:nvPr>
            <p:ph type="body" idx="1"/>
          </p:nvPr>
        </p:nvSpPr>
        <p:spPr/>
        <p:txBody>
          <a:bodyPr/>
          <a:lstStyle/>
          <a:p>
            <a:r>
              <a:rPr lang="fr-FR" dirty="0"/>
              <a:t>HTML avec un L à la fin comme langage</a:t>
            </a:r>
          </a:p>
          <a:p>
            <a:pPr marL="0" marR="0" lvl="0" indent="0" defTabSz="457200" eaLnBrk="1" fontAlgn="auto" latinLnBrk="0" hangingPunct="1">
              <a:lnSpc>
                <a:spcPct val="117999"/>
              </a:lnSpc>
              <a:spcBef>
                <a:spcPts val="0"/>
              </a:spcBef>
              <a:spcAft>
                <a:spcPts val="0"/>
              </a:spcAft>
              <a:buClrTx/>
              <a:buSzTx/>
              <a:buFontTx/>
              <a:buNone/>
              <a:tabLst/>
              <a:defRPr/>
            </a:pPr>
            <a:r>
              <a:rPr lang="fr-FR" dirty="0"/>
              <a:t>AVANT SUIVANT: Montrer une page basique et demander comment ils pensent faire ça</a:t>
            </a:r>
          </a:p>
        </p:txBody>
      </p:sp>
    </p:spTree>
    <p:extLst>
      <p:ext uri="{BB962C8B-B14F-4D97-AF65-F5344CB8AC3E}">
        <p14:creationId xmlns:p14="http://schemas.microsoft.com/office/powerpoint/2010/main" val="3628476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C7684-4BC4-B689-8D81-7BCEDC356AC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F448655-B394-45BD-CBCB-026EB84CFF51}"/>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E9BE1EEC-EB2B-5762-0FB3-C8A00F695414}"/>
              </a:ext>
            </a:extLst>
          </p:cNvPr>
          <p:cNvSpPr>
            <a:spLocks noGrp="1"/>
          </p:cNvSpPr>
          <p:nvPr>
            <p:ph type="body" idx="1"/>
          </p:nvPr>
        </p:nvSpPr>
        <p:spPr/>
        <p:txBody>
          <a:bodyPr/>
          <a:lstStyle/>
          <a:p>
            <a:r>
              <a:rPr lang="fr-FR" dirty="0"/>
              <a:t>Faire la démonstration live </a:t>
            </a:r>
            <a:r>
              <a:rPr lang="fr-FR" dirty="0" err="1"/>
              <a:t>coding</a:t>
            </a:r>
            <a:endParaRPr lang="fr-FR" dirty="0"/>
          </a:p>
          <a:p>
            <a:r>
              <a:rPr lang="fr-FR" dirty="0"/>
              <a:t>AVANT SUIVANT: Montrer que les espaces dans le doc ne changent rien</a:t>
            </a:r>
          </a:p>
        </p:txBody>
      </p:sp>
    </p:spTree>
    <p:extLst>
      <p:ext uri="{BB962C8B-B14F-4D97-AF65-F5344CB8AC3E}">
        <p14:creationId xmlns:p14="http://schemas.microsoft.com/office/powerpoint/2010/main" val="1341637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0274A-C8EE-4B0A-E15C-B004F908ACB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03BA2DE-E1FE-0F76-9708-633F6247422D}"/>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9AC4B2CA-093E-E3F1-AF85-AC24A2AF003A}"/>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735700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FC37C-180D-B2C4-220C-B98DB9375BC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70F34C7-266B-EE56-2D51-C12A051179B3}"/>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CE97A907-894F-403D-C70A-2241D7439FFC}"/>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90023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68AD1-EC9D-A63C-EC61-CF262142D33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655451-5812-DC5F-ED7C-A190073A3B3E}"/>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4ED91AC6-753C-4A46-0A69-6B9EF5A7F18E}"/>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1915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re">
    <p:spTree>
      <p:nvGrpSpPr>
        <p:cNvPr id="1" name=""/>
        <p:cNvGrpSpPr/>
        <p:nvPr/>
      </p:nvGrpSpPr>
      <p:grpSpPr>
        <a:xfrm>
          <a:off x="0" y="0"/>
          <a:ext cx="0" cy="0"/>
          <a:chOff x="0" y="0"/>
          <a:chExt cx="0" cy="0"/>
        </a:xfrm>
      </p:grpSpPr>
      <p:sp>
        <p:nvSpPr>
          <p:cNvPr id="11" name="Texte niveau 1…"/>
          <p:cNvSpPr txBox="1">
            <a:spLocks noGrp="1"/>
          </p:cNvSpPr>
          <p:nvPr>
            <p:ph type="body" sz="quarter" idx="1" hasCustomPrompt="1"/>
          </p:nvPr>
        </p:nvSpPr>
        <p:spPr>
          <a:xfrm>
            <a:off x="1206500" y="12268950"/>
            <a:ext cx="21971000" cy="660402"/>
          </a:xfrm>
          <a:prstGeom prst="rect">
            <a:avLst/>
          </a:prstGeom>
        </p:spPr>
        <p:txBody>
          <a:bodyPr lIns="45718" tIns="45718" rIns="45718" bIns="45718" anchor="b"/>
          <a:lstStyle>
            <a:lvl1pPr marL="0" indent="0" defTabSz="825500">
              <a:spcBef>
                <a:spcPts val="0"/>
              </a:spcBef>
              <a:buSzTx/>
              <a:buNone/>
              <a:defRPr sz="3300">
                <a:latin typeface="Produkt Light"/>
                <a:ea typeface="Produkt Light"/>
                <a:cs typeface="Produkt Light"/>
                <a:sym typeface="Produkt Light"/>
              </a:defRPr>
            </a:lvl1pPr>
            <a:lvl2pPr marL="834389" indent="-377189" defTabSz="825500">
              <a:spcBef>
                <a:spcPts val="0"/>
              </a:spcBef>
              <a:defRPr sz="3300">
                <a:latin typeface="Produkt Light"/>
                <a:ea typeface="Produkt Light"/>
                <a:cs typeface="Produkt Light"/>
                <a:sym typeface="Produkt Light"/>
              </a:defRPr>
            </a:lvl2pPr>
            <a:lvl3pPr marL="1291589" indent="-377189" defTabSz="825500">
              <a:spcBef>
                <a:spcPts val="0"/>
              </a:spcBef>
              <a:defRPr sz="3300">
                <a:latin typeface="Produkt Light"/>
                <a:ea typeface="Produkt Light"/>
                <a:cs typeface="Produkt Light"/>
                <a:sym typeface="Produkt Light"/>
              </a:defRPr>
            </a:lvl3pPr>
            <a:lvl4pPr marL="1748789" indent="-377189" defTabSz="825500">
              <a:spcBef>
                <a:spcPts val="0"/>
              </a:spcBef>
              <a:defRPr sz="3300">
                <a:latin typeface="Produkt Light"/>
                <a:ea typeface="Produkt Light"/>
                <a:cs typeface="Produkt Light"/>
                <a:sym typeface="Produkt Light"/>
              </a:defRPr>
            </a:lvl4pPr>
            <a:lvl5pPr marL="2205989" indent="-377189" defTabSz="825500">
              <a:spcBef>
                <a:spcPts val="0"/>
              </a:spcBef>
              <a:defRPr sz="3300">
                <a:latin typeface="Produkt Light"/>
                <a:ea typeface="Produkt Light"/>
                <a:cs typeface="Produkt Light"/>
                <a:sym typeface="Produkt Light"/>
              </a:defRPr>
            </a:lvl5pPr>
          </a:lstStyle>
          <a:p>
            <a:r>
              <a:t>Auteur et date</a:t>
            </a:r>
          </a:p>
          <a:p>
            <a:pPr lvl="1"/>
            <a:endParaRPr/>
          </a:p>
          <a:p>
            <a:pPr lvl="2"/>
            <a:endParaRPr/>
          </a:p>
          <a:p>
            <a:pPr lvl="3"/>
            <a:endParaRPr/>
          </a:p>
          <a:p>
            <a:pPr lvl="4"/>
            <a:endParaRPr/>
          </a:p>
        </p:txBody>
      </p:sp>
      <p:sp>
        <p:nvSpPr>
          <p:cNvPr id="12" name="Texte niveau 1…"/>
          <p:cNvSpPr txBox="1">
            <a:spLocks noGrp="1"/>
          </p:cNvSpPr>
          <p:nvPr>
            <p:ph type="body" sz="quarter" idx="21" hasCustomPrompt="1"/>
          </p:nvPr>
        </p:nvSpPr>
        <p:spPr>
          <a:xfrm>
            <a:off x="1206500" y="7353300"/>
            <a:ext cx="21971000" cy="2006600"/>
          </a:xfrm>
          <a:prstGeom prst="rect">
            <a:avLst/>
          </a:prstGeom>
        </p:spPr>
        <p:txBody>
          <a:bodyPr/>
          <a:lstStyle>
            <a:lvl1pPr marL="0" indent="0" defTabSz="825500">
              <a:spcBef>
                <a:spcPts val="0"/>
              </a:spcBef>
              <a:buSzTx/>
              <a:buNone/>
              <a:defRPr sz="5500">
                <a:latin typeface="Produkt Extralight"/>
                <a:ea typeface="Produkt Extralight"/>
                <a:cs typeface="Produkt Extralight"/>
                <a:sym typeface="Produkt Extralight"/>
              </a:defRPr>
            </a:lvl1pPr>
          </a:lstStyle>
          <a:p>
            <a:r>
              <a:t>Sous-titre de la présentation</a:t>
            </a:r>
          </a:p>
        </p:txBody>
      </p:sp>
      <p:sp>
        <p:nvSpPr>
          <p:cNvPr id="13" name="Titre de la présentation"/>
          <p:cNvSpPr txBox="1">
            <a:spLocks noGrp="1"/>
          </p:cNvSpPr>
          <p:nvPr>
            <p:ph type="title" hasCustomPrompt="1"/>
          </p:nvPr>
        </p:nvSpPr>
        <p:spPr>
          <a:xfrm>
            <a:off x="1206500" y="2616200"/>
            <a:ext cx="21971005" cy="4648200"/>
          </a:xfrm>
          <a:prstGeom prst="rect">
            <a:avLst/>
          </a:prstGeom>
        </p:spPr>
        <p:txBody>
          <a:bodyPr anchor="b"/>
          <a:lstStyle>
            <a:lvl1pPr defTabSz="355600">
              <a:defRPr sz="12000" spc="-119"/>
            </a:lvl1pPr>
          </a:lstStyle>
          <a:p>
            <a:r>
              <a:t>Titre de la présentation</a:t>
            </a: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21"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2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puces, vidéo direct, petit">
    <p:spTree>
      <p:nvGrpSpPr>
        <p:cNvPr id="1" name=""/>
        <p:cNvGrpSpPr/>
        <p:nvPr/>
      </p:nvGrpSpPr>
      <p:grpSpPr>
        <a:xfrm>
          <a:off x="0" y="0"/>
          <a:ext cx="0" cy="0"/>
          <a:chOff x="0" y="0"/>
          <a:chExt cx="0" cy="0"/>
        </a:xfrm>
      </p:grpSpPr>
      <p:sp>
        <p:nvSpPr>
          <p:cNvPr id="29" name="Texte niveau 1…"/>
          <p:cNvSpPr txBox="1">
            <a:spLocks noGrp="1"/>
          </p:cNvSpPr>
          <p:nvPr>
            <p:ph type="body" sz="quarter" idx="1" hasCustomPrompt="1"/>
          </p:nvPr>
        </p:nvSpPr>
        <p:spPr>
          <a:xfrm>
            <a:off x="1206500" y="2324100"/>
            <a:ext cx="21971000" cy="1003300"/>
          </a:xfrm>
          <a:prstGeom prst="rect">
            <a:avLst/>
          </a:prstGeom>
        </p:spPr>
        <p:txBody>
          <a:bodyPr lIns="45718" tIns="45718" rIns="45718" bIns="45718"/>
          <a:lstStyle>
            <a:lvl1pPr marL="0" indent="0" defTabSz="825500">
              <a:spcBef>
                <a:spcPts val="0"/>
              </a:spcBef>
              <a:buSzTx/>
              <a:buNone/>
              <a:defRPr sz="5500">
                <a:latin typeface="Produkt Extralight"/>
                <a:ea typeface="Produkt Extralight"/>
                <a:cs typeface="Produkt Extralight"/>
                <a:sym typeface="Produkt Extralight"/>
              </a:defRPr>
            </a:lvl1pPr>
            <a:lvl2pPr marL="1085850" indent="-628650" defTabSz="825500">
              <a:spcBef>
                <a:spcPts val="0"/>
              </a:spcBef>
              <a:defRPr sz="5500">
                <a:latin typeface="Produkt Extralight"/>
                <a:ea typeface="Produkt Extralight"/>
                <a:cs typeface="Produkt Extralight"/>
                <a:sym typeface="Produkt Extralight"/>
              </a:defRPr>
            </a:lvl2pPr>
            <a:lvl3pPr marL="1543050" indent="-628650" defTabSz="825500">
              <a:spcBef>
                <a:spcPts val="0"/>
              </a:spcBef>
              <a:defRPr sz="5500">
                <a:latin typeface="Produkt Extralight"/>
                <a:ea typeface="Produkt Extralight"/>
                <a:cs typeface="Produkt Extralight"/>
                <a:sym typeface="Produkt Extralight"/>
              </a:defRPr>
            </a:lvl3pPr>
            <a:lvl4pPr marL="2000250" indent="-628650" defTabSz="825500">
              <a:spcBef>
                <a:spcPts val="0"/>
              </a:spcBef>
              <a:defRPr sz="5500">
                <a:latin typeface="Produkt Extralight"/>
                <a:ea typeface="Produkt Extralight"/>
                <a:cs typeface="Produkt Extralight"/>
                <a:sym typeface="Produkt Extralight"/>
              </a:defRPr>
            </a:lvl4pPr>
            <a:lvl5pPr marL="2457450" indent="-628650" defTabSz="825500">
              <a:spcBef>
                <a:spcPts val="0"/>
              </a:spcBef>
              <a:defRPr sz="5500">
                <a:latin typeface="Produkt Extralight"/>
                <a:ea typeface="Produkt Extralight"/>
                <a:cs typeface="Produkt Extralight"/>
                <a:sym typeface="Produkt Extralight"/>
              </a:defRPr>
            </a:lvl5pPr>
          </a:lstStyle>
          <a:p>
            <a:r>
              <a:t>Sous-titre de diapositive</a:t>
            </a:r>
          </a:p>
          <a:p>
            <a:pPr lvl="1"/>
            <a:endParaRPr/>
          </a:p>
          <a:p>
            <a:pPr lvl="2"/>
            <a:endParaRPr/>
          </a:p>
          <a:p>
            <a:pPr lvl="3"/>
            <a:endParaRPr/>
          </a:p>
          <a:p>
            <a:pPr lvl="4"/>
            <a:endParaRPr/>
          </a:p>
        </p:txBody>
      </p:sp>
      <p:sp>
        <p:nvSpPr>
          <p:cNvPr id="30" name="Titre de diapositive"/>
          <p:cNvSpPr txBox="1">
            <a:spLocks noGrp="1"/>
          </p:cNvSpPr>
          <p:nvPr>
            <p:ph type="title" hasCustomPrompt="1"/>
          </p:nvPr>
        </p:nvSpPr>
        <p:spPr>
          <a:xfrm>
            <a:off x="1206500" y="635000"/>
            <a:ext cx="21971000" cy="1689100"/>
          </a:xfrm>
          <a:prstGeom prst="rect">
            <a:avLst/>
          </a:prstGeom>
        </p:spPr>
        <p:txBody>
          <a:bodyPr/>
          <a:lstStyle/>
          <a:p>
            <a:r>
              <a:t>Titre de diapositive</a:t>
            </a:r>
          </a:p>
        </p:txBody>
      </p:sp>
      <p:sp>
        <p:nvSpPr>
          <p:cNvPr id="31" name="Texte niveau 1…"/>
          <p:cNvSpPr txBox="1">
            <a:spLocks noGrp="1"/>
          </p:cNvSpPr>
          <p:nvPr>
            <p:ph type="body" sz="half" idx="21" hasCustomPrompt="1"/>
          </p:nvPr>
        </p:nvSpPr>
        <p:spPr>
          <a:xfrm>
            <a:off x="1206500" y="4248503"/>
            <a:ext cx="9779000" cy="8256014"/>
          </a:xfrm>
          <a:prstGeom prst="rect">
            <a:avLst/>
          </a:prstGeom>
        </p:spPr>
        <p:txBody>
          <a:bodyPr/>
          <a:lstStyle/>
          <a:p>
            <a:r>
              <a:t>Texte de puce de diapositive</a:t>
            </a:r>
          </a:p>
        </p:txBody>
      </p:sp>
      <p:sp>
        <p:nvSpPr>
          <p:cNvPr id="3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puces, vidéo direct, grand">
    <p:spTree>
      <p:nvGrpSpPr>
        <p:cNvPr id="1" name=""/>
        <p:cNvGrpSpPr/>
        <p:nvPr/>
      </p:nvGrpSpPr>
      <p:grpSpPr>
        <a:xfrm>
          <a:off x="0" y="0"/>
          <a:ext cx="0" cy="0"/>
          <a:chOff x="0" y="0"/>
          <a:chExt cx="0" cy="0"/>
        </a:xfrm>
      </p:grpSpPr>
      <p:sp>
        <p:nvSpPr>
          <p:cNvPr id="39" name="Texte niveau 1…"/>
          <p:cNvSpPr txBox="1">
            <a:spLocks noGrp="1"/>
          </p:cNvSpPr>
          <p:nvPr>
            <p:ph type="body" sz="quarter" idx="1" hasCustomPrompt="1"/>
          </p:nvPr>
        </p:nvSpPr>
        <p:spPr>
          <a:xfrm>
            <a:off x="1206500" y="2324100"/>
            <a:ext cx="9779000" cy="1003300"/>
          </a:xfrm>
          <a:prstGeom prst="rect">
            <a:avLst/>
          </a:prstGeom>
        </p:spPr>
        <p:txBody>
          <a:bodyPr lIns="45718" tIns="45718" rIns="45718" bIns="45718"/>
          <a:lstStyle>
            <a:lvl1pPr marL="0" indent="0" defTabSz="825500">
              <a:spcBef>
                <a:spcPts val="0"/>
              </a:spcBef>
              <a:buSzTx/>
              <a:buNone/>
              <a:defRPr sz="5500">
                <a:latin typeface="Produkt Extralight"/>
                <a:ea typeface="Produkt Extralight"/>
                <a:cs typeface="Produkt Extralight"/>
                <a:sym typeface="Produkt Extralight"/>
              </a:defRPr>
            </a:lvl1pPr>
            <a:lvl2pPr marL="1085850" indent="-628650" defTabSz="825500">
              <a:spcBef>
                <a:spcPts val="0"/>
              </a:spcBef>
              <a:defRPr sz="5500">
                <a:latin typeface="Produkt Extralight"/>
                <a:ea typeface="Produkt Extralight"/>
                <a:cs typeface="Produkt Extralight"/>
                <a:sym typeface="Produkt Extralight"/>
              </a:defRPr>
            </a:lvl2pPr>
            <a:lvl3pPr marL="1543050" indent="-628650" defTabSz="825500">
              <a:spcBef>
                <a:spcPts val="0"/>
              </a:spcBef>
              <a:defRPr sz="5500">
                <a:latin typeface="Produkt Extralight"/>
                <a:ea typeface="Produkt Extralight"/>
                <a:cs typeface="Produkt Extralight"/>
                <a:sym typeface="Produkt Extralight"/>
              </a:defRPr>
            </a:lvl3pPr>
            <a:lvl4pPr marL="2000250" indent="-628650" defTabSz="825500">
              <a:spcBef>
                <a:spcPts val="0"/>
              </a:spcBef>
              <a:defRPr sz="5500">
                <a:latin typeface="Produkt Extralight"/>
                <a:ea typeface="Produkt Extralight"/>
                <a:cs typeface="Produkt Extralight"/>
                <a:sym typeface="Produkt Extralight"/>
              </a:defRPr>
            </a:lvl4pPr>
            <a:lvl5pPr marL="2457450" indent="-628650" defTabSz="825500">
              <a:spcBef>
                <a:spcPts val="0"/>
              </a:spcBef>
              <a:defRPr sz="5500">
                <a:latin typeface="Produkt Extralight"/>
                <a:ea typeface="Produkt Extralight"/>
                <a:cs typeface="Produkt Extralight"/>
                <a:sym typeface="Produkt Extralight"/>
              </a:defRPr>
            </a:lvl5pPr>
          </a:lstStyle>
          <a:p>
            <a:r>
              <a:t>Sous-titre de diapositive</a:t>
            </a:r>
          </a:p>
          <a:p>
            <a:pPr lvl="1"/>
            <a:endParaRPr/>
          </a:p>
          <a:p>
            <a:pPr lvl="2"/>
            <a:endParaRPr/>
          </a:p>
          <a:p>
            <a:pPr lvl="3"/>
            <a:endParaRPr/>
          </a:p>
          <a:p>
            <a:pPr lvl="4"/>
            <a:endParaRPr/>
          </a:p>
        </p:txBody>
      </p:sp>
      <p:sp>
        <p:nvSpPr>
          <p:cNvPr id="40" name="Titre de diapositive"/>
          <p:cNvSpPr txBox="1">
            <a:spLocks noGrp="1"/>
          </p:cNvSpPr>
          <p:nvPr>
            <p:ph type="title" hasCustomPrompt="1"/>
          </p:nvPr>
        </p:nvSpPr>
        <p:spPr>
          <a:xfrm>
            <a:off x="1206500" y="635000"/>
            <a:ext cx="9779000" cy="1689100"/>
          </a:xfrm>
          <a:prstGeom prst="rect">
            <a:avLst/>
          </a:prstGeom>
        </p:spPr>
        <p:txBody>
          <a:bodyPr/>
          <a:lstStyle/>
          <a:p>
            <a:r>
              <a:t>Titre de diapositive</a:t>
            </a:r>
          </a:p>
        </p:txBody>
      </p:sp>
      <p:sp>
        <p:nvSpPr>
          <p:cNvPr id="41" name="Texte niveau 1…"/>
          <p:cNvSpPr txBox="1">
            <a:spLocks noGrp="1"/>
          </p:cNvSpPr>
          <p:nvPr>
            <p:ph type="body" sz="half" idx="21" hasCustomPrompt="1"/>
          </p:nvPr>
        </p:nvSpPr>
        <p:spPr>
          <a:xfrm>
            <a:off x="1206500" y="4248503"/>
            <a:ext cx="9779000" cy="8256014"/>
          </a:xfrm>
          <a:prstGeom prst="rect">
            <a:avLst/>
          </a:prstGeom>
        </p:spPr>
        <p:txBody>
          <a:bodyPr/>
          <a:lstStyle/>
          <a:p>
            <a:r>
              <a:t>Texte de puce de diapositive</a:t>
            </a:r>
          </a:p>
        </p:txBody>
      </p:sp>
      <p:sp>
        <p:nvSpPr>
          <p:cNvPr id="42"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49" name="Texte niveau 1…"/>
          <p:cNvSpPr txBox="1">
            <a:spLocks noGrp="1"/>
          </p:cNvSpPr>
          <p:nvPr>
            <p:ph type="body" sz="quarter" idx="1" hasCustomPrompt="1"/>
          </p:nvPr>
        </p:nvSpPr>
        <p:spPr>
          <a:xfrm>
            <a:off x="1206500" y="2324100"/>
            <a:ext cx="21971000" cy="1003300"/>
          </a:xfrm>
          <a:prstGeom prst="rect">
            <a:avLst/>
          </a:prstGeom>
        </p:spPr>
        <p:txBody>
          <a:bodyPr lIns="45718" tIns="45718" rIns="45718" bIns="45718"/>
          <a:lstStyle>
            <a:lvl1pPr marL="0" indent="0" defTabSz="825500">
              <a:spcBef>
                <a:spcPts val="0"/>
              </a:spcBef>
              <a:buSzTx/>
              <a:buNone/>
              <a:defRPr sz="5500">
                <a:latin typeface="Produkt Extralight"/>
                <a:ea typeface="Produkt Extralight"/>
                <a:cs typeface="Produkt Extralight"/>
                <a:sym typeface="Produkt Extralight"/>
              </a:defRPr>
            </a:lvl1pPr>
            <a:lvl2pPr marL="1085850" indent="-628650" defTabSz="825500">
              <a:spcBef>
                <a:spcPts val="0"/>
              </a:spcBef>
              <a:defRPr sz="5500">
                <a:latin typeface="Produkt Extralight"/>
                <a:ea typeface="Produkt Extralight"/>
                <a:cs typeface="Produkt Extralight"/>
                <a:sym typeface="Produkt Extralight"/>
              </a:defRPr>
            </a:lvl2pPr>
            <a:lvl3pPr marL="1543050" indent="-628650" defTabSz="825500">
              <a:spcBef>
                <a:spcPts val="0"/>
              </a:spcBef>
              <a:defRPr sz="5500">
                <a:latin typeface="Produkt Extralight"/>
                <a:ea typeface="Produkt Extralight"/>
                <a:cs typeface="Produkt Extralight"/>
                <a:sym typeface="Produkt Extralight"/>
              </a:defRPr>
            </a:lvl3pPr>
            <a:lvl4pPr marL="2000250" indent="-628650" defTabSz="825500">
              <a:spcBef>
                <a:spcPts val="0"/>
              </a:spcBef>
              <a:defRPr sz="5500">
                <a:latin typeface="Produkt Extralight"/>
                <a:ea typeface="Produkt Extralight"/>
                <a:cs typeface="Produkt Extralight"/>
                <a:sym typeface="Produkt Extralight"/>
              </a:defRPr>
            </a:lvl4pPr>
            <a:lvl5pPr marL="2457450" indent="-628650" defTabSz="825500">
              <a:spcBef>
                <a:spcPts val="0"/>
              </a:spcBef>
              <a:defRPr sz="5500">
                <a:latin typeface="Produkt Extralight"/>
                <a:ea typeface="Produkt Extralight"/>
                <a:cs typeface="Produkt Extralight"/>
                <a:sym typeface="Produkt Extralight"/>
              </a:defRPr>
            </a:lvl5pPr>
          </a:lstStyle>
          <a:p>
            <a:r>
              <a:t>Sous-titre de diapositive</a:t>
            </a:r>
          </a:p>
          <a:p>
            <a:pPr lvl="1"/>
            <a:endParaRPr/>
          </a:p>
          <a:p>
            <a:pPr lvl="2"/>
            <a:endParaRPr/>
          </a:p>
          <a:p>
            <a:pPr lvl="3"/>
            <a:endParaRPr/>
          </a:p>
          <a:p>
            <a:pPr lvl="4"/>
            <a:endParaRPr/>
          </a:p>
        </p:txBody>
      </p:sp>
      <p:sp>
        <p:nvSpPr>
          <p:cNvPr id="50" name="Titre de diapositive"/>
          <p:cNvSpPr txBox="1">
            <a:spLocks noGrp="1"/>
          </p:cNvSpPr>
          <p:nvPr>
            <p:ph type="title" hasCustomPrompt="1"/>
          </p:nvPr>
        </p:nvSpPr>
        <p:spPr>
          <a:xfrm>
            <a:off x="1206500" y="635000"/>
            <a:ext cx="21971000" cy="1689100"/>
          </a:xfrm>
          <a:prstGeom prst="rect">
            <a:avLst/>
          </a:prstGeom>
        </p:spPr>
        <p:txBody>
          <a:bodyPr/>
          <a:lstStyle/>
          <a:p>
            <a:r>
              <a:t>Titre de diapositive</a:t>
            </a:r>
          </a:p>
        </p:txBody>
      </p:sp>
      <p:sp>
        <p:nvSpPr>
          <p:cNvPr id="5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sp>
        <p:nvSpPr>
          <p:cNvPr id="3" name="Espace réservé du contenu 2"/>
          <p:cNvSpPr>
            <a:spLocks noGrp="1"/>
          </p:cNvSpPr>
          <p:nvPr>
            <p:ph idx="1"/>
          </p:nvPr>
        </p:nvSpPr>
        <p:spPr/>
        <p:txBody>
          <a:bodyPr rtlCol="0"/>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e la date 3"/>
          <p:cNvSpPr>
            <a:spLocks noGrp="1"/>
          </p:cNvSpPr>
          <p:nvPr>
            <p:ph type="dt" sz="half" idx="10"/>
          </p:nvPr>
        </p:nvSpPr>
        <p:spPr/>
        <p:txBody>
          <a:bodyPr rtlCol="0"/>
          <a:lstStyle/>
          <a:p>
            <a:pPr rtl="0"/>
            <a:fld id="{61D8E831-8378-4BAB-BCBD-A7C304698550}" type="datetime1">
              <a:rPr lang="fr-FR" noProof="0" smtClean="0"/>
              <a:t>05/02/2026</a:t>
            </a:fld>
            <a:endParaRPr lang="fr-FR" noProof="0" dirty="0"/>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6" name="Espace réservé du numéro de diapositive 5"/>
          <p:cNvSpPr>
            <a:spLocks noGrp="1"/>
          </p:cNvSpPr>
          <p:nvPr>
            <p:ph type="sldNum" sz="quarter" idx="12"/>
          </p:nvPr>
        </p:nvSpPr>
        <p:spPr>
          <a:xfrm>
            <a:off x="23419732" y="12477592"/>
            <a:ext cx="527388" cy="410369"/>
          </a:xfrm>
        </p:spPr>
        <p:txBody>
          <a:bodyPr rtlCol="0"/>
          <a:lstStyle/>
          <a:p>
            <a:pPr rtl="0"/>
            <a:fld id="{3A98EE3D-8CD1-4C3F-BD1C-C98C9596463C}" type="slidenum">
              <a:rPr lang="fr-FR" noProof="0" smtClean="0"/>
              <a:t>‹N°›</a:t>
            </a:fld>
            <a:endParaRPr lang="fr-FR" noProof="0" dirty="0"/>
          </a:p>
        </p:txBody>
      </p:sp>
    </p:spTree>
    <p:extLst>
      <p:ext uri="{BB962C8B-B14F-4D97-AF65-F5344CB8AC3E}">
        <p14:creationId xmlns:p14="http://schemas.microsoft.com/office/powerpoint/2010/main" val="8719862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e niveau 1…"/>
          <p:cNvSpPr txBox="1">
            <a:spLocks noGrp="1"/>
          </p:cNvSpPr>
          <p:nvPr>
            <p:ph type="body" idx="1" hasCustomPrompt="1"/>
          </p:nvPr>
        </p:nvSpPr>
        <p:spPr>
          <a:xfrm>
            <a:off x="1206500" y="4248503"/>
            <a:ext cx="21971000" cy="82560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3" name="Texte du titre"/>
          <p:cNvSpPr txBox="1">
            <a:spLocks noGrp="1"/>
          </p:cNvSpPr>
          <p:nvPr>
            <p:ph type="title"/>
          </p:nvPr>
        </p:nvSpPr>
        <p:spPr>
          <a:xfrm>
            <a:off x="3653366" y="2743200"/>
            <a:ext cx="19507201" cy="15053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du titre</a:t>
            </a:r>
          </a:p>
        </p:txBody>
      </p:sp>
      <p:sp>
        <p:nvSpPr>
          <p:cNvPr id="4" name="Numéro de diapositive"/>
          <p:cNvSpPr txBox="1">
            <a:spLocks noGrp="1"/>
          </p:cNvSpPr>
          <p:nvPr>
            <p:ph type="sldNum" sz="quarter" idx="2"/>
          </p:nvPr>
        </p:nvSpPr>
        <p:spPr>
          <a:xfrm>
            <a:off x="23538179" y="12443460"/>
            <a:ext cx="408941" cy="444501"/>
          </a:xfrm>
          <a:prstGeom prst="rect">
            <a:avLst/>
          </a:prstGeom>
          <a:ln w="12700">
            <a:miter lim="400000"/>
          </a:ln>
        </p:spPr>
        <p:txBody>
          <a:bodyPr wrap="none" lIns="50800" tIns="50800" rIns="50800" bIns="50800" anchor="b">
            <a:spAutoFit/>
          </a:bodyPr>
          <a:lstStyle>
            <a:lvl1pPr algn="r" defTabSz="584200">
              <a:spcBef>
                <a:spcPts val="0"/>
              </a:spcBef>
              <a:defRPr sz="2000">
                <a:solidFill>
                  <a:srgbClr val="535860"/>
                </a:solidFill>
                <a:latin typeface="Avenir Next Regular"/>
                <a:ea typeface="Avenir Next Regular"/>
                <a:cs typeface="Avenir Next Regular"/>
                <a:sym typeface="Avenir Next Regular"/>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txStyles>
    <p:titleStyle>
      <a:lvl1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1pPr>
      <a:lvl2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2pPr>
      <a:lvl3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3pPr>
      <a:lvl4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4pPr>
      <a:lvl5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5pPr>
      <a:lvl6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6pPr>
      <a:lvl7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7pPr>
      <a:lvl8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8pPr>
      <a:lvl9pPr marL="0" marR="0" indent="0" algn="l" defTabSz="2438400" rtl="0" latinLnBrk="0">
        <a:lnSpc>
          <a:spcPct val="90000"/>
        </a:lnSpc>
        <a:spcBef>
          <a:spcPts val="0"/>
        </a:spcBef>
        <a:spcAft>
          <a:spcPts val="0"/>
        </a:spcAft>
        <a:buClrTx/>
        <a:buSzTx/>
        <a:buFontTx/>
        <a:buNone/>
        <a:tabLst/>
        <a:defRPr sz="10000" b="0" i="0" u="none" strike="noStrike" cap="none" spc="-100" baseline="0">
          <a:solidFill>
            <a:srgbClr val="535860"/>
          </a:solidFill>
          <a:uFillTx/>
          <a:latin typeface="Produkt Extralight"/>
          <a:ea typeface="Produkt Extralight"/>
          <a:cs typeface="Produkt Extralight"/>
          <a:sym typeface="Produkt Extralight"/>
        </a:defRPr>
      </a:lvl9pPr>
    </p:titleStyle>
    <p:bodyStyle>
      <a:lvl1pPr marL="457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1pPr>
      <a:lvl2pPr marL="914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2pPr>
      <a:lvl3pPr marL="1371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3pPr>
      <a:lvl4pPr marL="1828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4pPr>
      <a:lvl5pPr marL="22860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5pPr>
      <a:lvl6pPr marL="2743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6pPr>
      <a:lvl7pPr marL="3200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7pPr>
      <a:lvl8pPr marL="3657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8pPr>
      <a:lvl9pPr marL="4114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rgbClr val="535860"/>
          </a:solidFill>
          <a:uFillTx/>
          <a:latin typeface="Avenir Next Regular"/>
          <a:ea typeface="Avenir Next Regular"/>
          <a:cs typeface="Avenir Next Regular"/>
          <a:sym typeface="Avenir Next Regular"/>
        </a:defRPr>
      </a:lvl9pPr>
    </p:bodyStyle>
    <p:otherStyle>
      <a:lvl1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1pPr>
      <a:lvl2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2pPr>
      <a:lvl3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3pPr>
      <a:lvl4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4pPr>
      <a:lvl5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5pPr>
      <a:lvl6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6pPr>
      <a:lvl7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7pPr>
      <a:lvl8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8pPr>
      <a:lvl9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www.unsimplesourire.co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http://www.unsimplesourire.com/"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openclassrooms.com/fr/courses/7192596-mettez-en-ligne-votre-site-web"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github.com/"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https://epsi.360learning.com/course/play/65dcb5c6e5d8657e486e12ec"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votremail@domain.com" TargetMode="External"/><Relationship Id="rId2" Type="http://schemas.openxmlformats.org/officeDocument/2006/relationships/hyperlink" Target="https://je-code.com/support-de-cours/web_2-html.pdf" TargetMode="Externa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3" Type="http://schemas.openxmlformats.org/officeDocument/2006/relationships/hyperlink" Target="http://www.w3schools.com/css/css3_fonts.asp" TargetMode="External"/><Relationship Id="rId2" Type="http://schemas.openxmlformats.org/officeDocument/2006/relationships/hyperlink" Target="https://je-code.com/support-de-cours/web_3-css.pdf" TargetMode="External"/><Relationship Id="rId1" Type="http://schemas.openxmlformats.org/officeDocument/2006/relationships/slideLayout" Target="../slideLayouts/slideLayout3.xml"/><Relationship Id="rId4" Type="http://schemas.openxmlformats.org/officeDocument/2006/relationships/hyperlink" Target="https://developer.mozilla.org/fr/docs/Web/CSS/:ha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hyperlink" Target="mailto:thibault.vinchent@competences-developpement.com"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codepip.com/games/grid-garden/" TargetMode="External"/><Relationship Id="rId7" Type="http://schemas.openxmlformats.org/officeDocument/2006/relationships/hyperlink" Target="https://developer.mozilla.org/fr/docs/Web/CSS/Using_CSS_custom_properties" TargetMode="External"/><Relationship Id="rId2" Type="http://schemas.openxmlformats.org/officeDocument/2006/relationships/hyperlink" Target="https://flexboxfroggy.com/#fr" TargetMode="External"/><Relationship Id="rId1" Type="http://schemas.openxmlformats.org/officeDocument/2006/relationships/slideLayout" Target="../slideLayouts/slideLayout3.xml"/><Relationship Id="rId6" Type="http://schemas.openxmlformats.org/officeDocument/2006/relationships/hyperlink" Target="https://developer.mozilla.org/fr/docs/Web/CSS/@keyframes" TargetMode="External"/><Relationship Id="rId5" Type="http://schemas.openxmlformats.org/officeDocument/2006/relationships/hyperlink" Target="https://developer.mozilla.org/fr/docs/Web/CSS/transition" TargetMode="External"/><Relationship Id="rId4" Type="http://schemas.openxmlformats.org/officeDocument/2006/relationships/hyperlink" Target="https://developer.mozilla.org/fr/docs/Web/CSS/@media/prefers-color-scheme"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je-code.com/support-de-cours/web-avance-preprocesseurs-css-sass-less.pdf" TargetMode="External"/><Relationship Id="rId2" Type="http://schemas.openxmlformats.org/officeDocument/2006/relationships/hyperlink" Target="https://je-code.com/support-de-cours/web-avance-les-framework-css.pdf" TargetMode="External"/><Relationship Id="rId1" Type="http://schemas.openxmlformats.org/officeDocument/2006/relationships/slideLayout" Target="../slideLayouts/slideLayout3.xml"/><Relationship Id="rId4" Type="http://schemas.openxmlformats.org/officeDocument/2006/relationships/hyperlink" Target="https://www.creative-tim.com/twcomponents/cheatsheet/"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je-cod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hibault Vinchent - lundi 24 juin au mercredi 26 juin 2024"/>
          <p:cNvSpPr txBox="1">
            <a:spLocks noGrp="1"/>
          </p:cNvSpPr>
          <p:nvPr>
            <p:ph type="body" sz="quarter" idx="1"/>
          </p:nvPr>
        </p:nvSpPr>
        <p:spPr>
          <a:xfrm>
            <a:off x="1206500" y="12268950"/>
            <a:ext cx="21971000" cy="660402"/>
          </a:xfrm>
          <a:prstGeom prst="rect">
            <a:avLst/>
          </a:prstGeom>
        </p:spPr>
        <p:txBody>
          <a:bodyPr/>
          <a:lstStyle/>
          <a:p>
            <a:r>
              <a:rPr dirty="0"/>
              <a:t>Thibault </a:t>
            </a:r>
            <a:r>
              <a:rPr dirty="0" err="1"/>
              <a:t>Vinchen</a:t>
            </a:r>
            <a:r>
              <a:rPr lang="fr-FR" dirty="0"/>
              <a:t>t</a:t>
            </a:r>
            <a:endParaRPr dirty="0"/>
          </a:p>
        </p:txBody>
      </p:sp>
      <p:sp>
        <p:nvSpPr>
          <p:cNvPr id="61" name="Ingénieurie des besoins &amp; Analyse de l’existant"/>
          <p:cNvSpPr txBox="1"/>
          <p:nvPr/>
        </p:nvSpPr>
        <p:spPr>
          <a:xfrm>
            <a:off x="1206498" y="8832850"/>
            <a:ext cx="21971002" cy="2006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defTabSz="825500">
              <a:spcBef>
                <a:spcPts val="0"/>
              </a:spcBef>
              <a:defRPr sz="5500">
                <a:solidFill>
                  <a:srgbClr val="535860"/>
                </a:solidFill>
              </a:defRPr>
            </a:lvl1pPr>
          </a:lstStyle>
          <a:p>
            <a:r>
              <a:rPr lang="fr-FR" dirty="0"/>
              <a:t>HTML 5, CSS 3</a:t>
            </a:r>
            <a:endParaRPr dirty="0"/>
          </a:p>
        </p:txBody>
      </p:sp>
      <p:sp>
        <p:nvSpPr>
          <p:cNvPr id="62" name="Consultante…"/>
          <p:cNvSpPr txBox="1">
            <a:spLocks noGrp="1"/>
          </p:cNvSpPr>
          <p:nvPr>
            <p:ph type="title"/>
          </p:nvPr>
        </p:nvSpPr>
        <p:spPr>
          <a:xfrm>
            <a:off x="1206497" y="3567422"/>
            <a:ext cx="21971006" cy="5176528"/>
          </a:xfrm>
          <a:prstGeom prst="rect">
            <a:avLst/>
          </a:prstGeom>
        </p:spPr>
        <p:txBody>
          <a:bodyPr/>
          <a:lstStyle/>
          <a:p>
            <a:pPr defTabSz="184911">
              <a:defRPr sz="10900" spc="-199"/>
            </a:pPr>
            <a:r>
              <a:rPr lang="fr-FR" dirty="0" err="1"/>
              <a:t>Bachelor</a:t>
            </a:r>
            <a:br>
              <a:rPr lang="fr-FR" dirty="0"/>
            </a:br>
            <a:r>
              <a:rPr lang="fr-FR" dirty="0"/>
              <a:t>1</a:t>
            </a:r>
            <a:r>
              <a:rPr lang="fr-FR" baseline="30000" dirty="0"/>
              <a:t>ère</a:t>
            </a:r>
            <a:r>
              <a:rPr lang="fr-FR" dirty="0"/>
              <a:t> année</a:t>
            </a:r>
            <a:endParaRPr dirty="0"/>
          </a:p>
        </p:txBody>
      </p:sp>
      <p:pic>
        <p:nvPicPr>
          <p:cNvPr id="63" name="EPSI_POS_RVB.png" descr="EPSI_POS_RVB.png"/>
          <p:cNvPicPr>
            <a:picLocks noChangeAspect="1"/>
          </p:cNvPicPr>
          <p:nvPr/>
        </p:nvPicPr>
        <p:blipFill>
          <a:blip r:embed="rId2"/>
          <a:stretch>
            <a:fillRect/>
          </a:stretch>
        </p:blipFill>
        <p:spPr>
          <a:xfrm>
            <a:off x="1284452" y="858098"/>
            <a:ext cx="4873212" cy="1809561"/>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E56E9-EAE1-8975-D700-42F8AAB0E20E}"/>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291AC9C9-37E4-AF61-8E4D-9B8E153B6BF2}"/>
              </a:ext>
            </a:extLst>
          </p:cNvPr>
          <p:cNvSpPr txBox="1">
            <a:spLocks noGrp="1"/>
          </p:cNvSpPr>
          <p:nvPr>
            <p:ph type="body" sz="quarter" idx="1"/>
          </p:nvPr>
        </p:nvSpPr>
        <p:spPr>
          <a:prstGeom prst="rect">
            <a:avLst/>
          </a:prstGeom>
        </p:spPr>
        <p:txBody>
          <a:bodyPr/>
          <a:lstStyle/>
          <a:p>
            <a:r>
              <a:rPr lang="fr-FR" dirty="0">
                <a:effectLst/>
              </a:rPr>
              <a:t>Architecture local / serveur</a:t>
            </a:r>
          </a:p>
        </p:txBody>
      </p:sp>
      <p:sp>
        <p:nvSpPr>
          <p:cNvPr id="66" name="Ingénieurie des besoins &amp; Analyse de l’existant">
            <a:extLst>
              <a:ext uri="{FF2B5EF4-FFF2-40B4-BE49-F238E27FC236}">
                <a16:creationId xmlns:a16="http://schemas.microsoft.com/office/drawing/2014/main" id="{77F740D1-0079-7B4E-2743-AD8F7AD6D44F}"/>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pic>
        <p:nvPicPr>
          <p:cNvPr id="4" name="machine-serveur.gif" descr="machine-serveur.gif">
            <a:extLst>
              <a:ext uri="{FF2B5EF4-FFF2-40B4-BE49-F238E27FC236}">
                <a16:creationId xmlns:a16="http://schemas.microsoft.com/office/drawing/2014/main" id="{2C5D172D-CE01-FF6B-CF6E-E5C50C2BC630}"/>
              </a:ext>
            </a:extLst>
          </p:cNvPr>
          <p:cNvPicPr>
            <a:picLocks noChangeAspect="1"/>
          </p:cNvPicPr>
          <p:nvPr/>
        </p:nvPicPr>
        <p:blipFill>
          <a:blip r:embed="rId3"/>
          <a:stretch>
            <a:fillRect/>
          </a:stretch>
        </p:blipFill>
        <p:spPr>
          <a:xfrm>
            <a:off x="6279946" y="4642124"/>
            <a:ext cx="11824107" cy="7987841"/>
          </a:xfrm>
          <a:prstGeom prst="rect">
            <a:avLst/>
          </a:prstGeom>
          <a:ln w="12700">
            <a:miter lim="400000"/>
          </a:ln>
        </p:spPr>
      </p:pic>
      <p:sp>
        <p:nvSpPr>
          <p:cNvPr id="2" name="ZoneTexte 1">
            <a:extLst>
              <a:ext uri="{FF2B5EF4-FFF2-40B4-BE49-F238E27FC236}">
                <a16:creationId xmlns:a16="http://schemas.microsoft.com/office/drawing/2014/main" id="{A2108762-113B-C2B0-8FA9-D73AAD711F13}"/>
              </a:ext>
            </a:extLst>
          </p:cNvPr>
          <p:cNvSpPr txBox="1"/>
          <p:nvPr/>
        </p:nvSpPr>
        <p:spPr>
          <a:xfrm>
            <a:off x="1206500" y="6858000"/>
            <a:ext cx="6007100" cy="132087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rgbClr val="00B050"/>
                </a:solidFill>
                <a:effectLst/>
                <a:uFillTx/>
                <a:latin typeface="Produkt Extralight"/>
                <a:ea typeface="Produkt Extralight"/>
                <a:cs typeface="Produkt Extralight"/>
                <a:sym typeface="Produkt Extralight"/>
              </a:rPr>
              <a:t>Votre ordinateur</a:t>
            </a:r>
          </a:p>
        </p:txBody>
      </p:sp>
      <p:sp>
        <p:nvSpPr>
          <p:cNvPr id="3" name="ZoneTexte 2">
            <a:extLst>
              <a:ext uri="{FF2B5EF4-FFF2-40B4-BE49-F238E27FC236}">
                <a16:creationId xmlns:a16="http://schemas.microsoft.com/office/drawing/2014/main" id="{BE2E46E3-F2AF-0C8D-A126-90AEBDAFAF3F}"/>
              </a:ext>
            </a:extLst>
          </p:cNvPr>
          <p:cNvSpPr txBox="1"/>
          <p:nvPr/>
        </p:nvSpPr>
        <p:spPr>
          <a:xfrm>
            <a:off x="19496177" y="6550224"/>
            <a:ext cx="3363823" cy="316753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r"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rPr>
              <a:t>Serveur</a:t>
            </a:r>
            <a:br>
              <a:rPr kumimoji="0" lang="fr-FR" sz="4000" b="0" i="0" u="none" strike="noStrike" cap="none" spc="0" normalizeH="0" baseline="0" dirty="0">
                <a:ln>
                  <a:noFill/>
                </a:ln>
                <a:solidFill>
                  <a:srgbClr val="0070C0"/>
                </a:solidFill>
                <a:effectLst/>
                <a:uFillTx/>
                <a:latin typeface="Produkt Extralight"/>
                <a:ea typeface="Produkt Extralight"/>
                <a:cs typeface="Produkt Extralight"/>
                <a:sym typeface="Produkt Extralight"/>
                <a:hlinkClick r:id="rId4"/>
              </a:rPr>
            </a:br>
            <a:r>
              <a:rPr kumimoji="0" lang="fr-FR" sz="4000" b="0" i="0" u="none" strike="noStrike" cap="none" spc="0" normalizeH="0" baseline="0" dirty="0">
                <a:ln>
                  <a:noFill/>
                </a:ln>
                <a:solidFill>
                  <a:srgbClr val="0070C0"/>
                </a:solidFill>
                <a:effectLst/>
                <a:uFillTx/>
                <a:latin typeface="Produkt Extralight"/>
                <a:ea typeface="Produkt Extralight"/>
                <a:cs typeface="Produkt Extralight"/>
                <a:sym typeface="Produkt Extralight"/>
                <a:hlinkClick r:id="rId4"/>
              </a:rPr>
              <a:t>www.unsimplesourire.com</a:t>
            </a:r>
            <a:br>
              <a:rPr lang="fr-FR" dirty="0">
                <a:solidFill>
                  <a:srgbClr val="0070C0"/>
                </a:solidFill>
              </a:rPr>
            </a:br>
            <a:r>
              <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rPr>
              <a:t>à Gravelines</a:t>
            </a:r>
          </a:p>
        </p:txBody>
      </p:sp>
    </p:spTree>
    <p:extLst>
      <p:ext uri="{BB962C8B-B14F-4D97-AF65-F5344CB8AC3E}">
        <p14:creationId xmlns:p14="http://schemas.microsoft.com/office/powerpoint/2010/main" val="408440223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DBB6E-80DE-1EE9-A1A7-2D8FD5A9C70C}"/>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A926225D-DD58-309B-C386-23436DBDD729}"/>
              </a:ext>
            </a:extLst>
          </p:cNvPr>
          <p:cNvSpPr txBox="1">
            <a:spLocks noGrp="1"/>
          </p:cNvSpPr>
          <p:nvPr>
            <p:ph type="body" sz="quarter" idx="1"/>
          </p:nvPr>
        </p:nvSpPr>
        <p:spPr>
          <a:prstGeom prst="rect">
            <a:avLst/>
          </a:prstGeom>
        </p:spPr>
        <p:txBody>
          <a:bodyPr/>
          <a:lstStyle/>
          <a:p>
            <a:r>
              <a:rPr lang="fr-FR" dirty="0">
                <a:effectLst/>
              </a:rPr>
              <a:t>Architecture local / serveur</a:t>
            </a:r>
          </a:p>
        </p:txBody>
      </p:sp>
      <p:sp>
        <p:nvSpPr>
          <p:cNvPr id="66" name="Ingénieurie des besoins &amp; Analyse de l’existant">
            <a:extLst>
              <a:ext uri="{FF2B5EF4-FFF2-40B4-BE49-F238E27FC236}">
                <a16:creationId xmlns:a16="http://schemas.microsoft.com/office/drawing/2014/main" id="{26F7A0E8-968C-C9C8-1143-2AC6A55815B0}"/>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pic>
        <p:nvPicPr>
          <p:cNvPr id="4" name="machine-serveur.gif" descr="machine-serveur.gif">
            <a:extLst>
              <a:ext uri="{FF2B5EF4-FFF2-40B4-BE49-F238E27FC236}">
                <a16:creationId xmlns:a16="http://schemas.microsoft.com/office/drawing/2014/main" id="{DE16F803-51C2-EF2F-9840-B7B6AF40BC5E}"/>
              </a:ext>
            </a:extLst>
          </p:cNvPr>
          <p:cNvPicPr>
            <a:picLocks noChangeAspect="1"/>
          </p:cNvPicPr>
          <p:nvPr/>
        </p:nvPicPr>
        <p:blipFill>
          <a:blip r:embed="rId3"/>
          <a:stretch>
            <a:fillRect/>
          </a:stretch>
        </p:blipFill>
        <p:spPr>
          <a:xfrm>
            <a:off x="6279946" y="4642124"/>
            <a:ext cx="11824107" cy="7987841"/>
          </a:xfrm>
          <a:prstGeom prst="rect">
            <a:avLst/>
          </a:prstGeom>
          <a:ln w="12700">
            <a:miter lim="400000"/>
          </a:ln>
        </p:spPr>
      </p:pic>
      <p:sp>
        <p:nvSpPr>
          <p:cNvPr id="2" name="ZoneTexte 1">
            <a:extLst>
              <a:ext uri="{FF2B5EF4-FFF2-40B4-BE49-F238E27FC236}">
                <a16:creationId xmlns:a16="http://schemas.microsoft.com/office/drawing/2014/main" id="{C4C91355-8590-2E7E-6258-F0F88EFF97A0}"/>
              </a:ext>
            </a:extLst>
          </p:cNvPr>
          <p:cNvSpPr txBox="1"/>
          <p:nvPr/>
        </p:nvSpPr>
        <p:spPr>
          <a:xfrm>
            <a:off x="1206500" y="3996972"/>
            <a:ext cx="4762500" cy="80534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rgbClr val="00B050"/>
                </a:solidFill>
                <a:effectLst/>
                <a:uFillTx/>
                <a:latin typeface="Produkt Extralight"/>
                <a:ea typeface="Produkt Extralight"/>
                <a:cs typeface="Produkt Extralight"/>
                <a:sym typeface="Produkt Extralight"/>
              </a:rPr>
              <a:t>Votre ordinateur</a:t>
            </a:r>
          </a:p>
          <a:p>
            <a:pPr marL="0" marR="0" indent="0" algn="l" defTabSz="355600" rtl="0" fontAlgn="auto" latinLnBrk="0" hangingPunct="0">
              <a:lnSpc>
                <a:spcPct val="100000"/>
              </a:lnSpc>
              <a:spcBef>
                <a:spcPts val="4700"/>
              </a:spcBef>
              <a:spcAft>
                <a:spcPts val="0"/>
              </a:spcAft>
              <a:buClrTx/>
              <a:buSzTx/>
              <a:buFontTx/>
              <a:buNone/>
              <a:tabLst/>
            </a:pPr>
            <a:endParaRPr lang="fr-FR" dirty="0">
              <a:solidFill>
                <a:srgbClr val="00B050"/>
              </a:solidFill>
            </a:endParaRPr>
          </a:p>
          <a:p>
            <a:pPr marL="0" marR="0" indent="0" algn="l"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Le html est consultable en </a:t>
            </a:r>
            <a:r>
              <a:rPr kumimoji="0" lang="fr-FR" sz="4000" b="0" i="0" u="none" strike="noStrike" cap="none" spc="0" normalizeH="0" baseline="0" dirty="0">
                <a:ln>
                  <a:noFill/>
                </a:ln>
                <a:solidFill>
                  <a:srgbClr val="00B050"/>
                </a:solidFill>
                <a:effectLst/>
                <a:uFillTx/>
                <a:latin typeface="Produkt Extralight"/>
                <a:ea typeface="Produkt Extralight"/>
                <a:cs typeface="Produkt Extralight"/>
                <a:sym typeface="Produkt Extralight"/>
              </a:rPr>
              <a:t>local</a:t>
            </a: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 </a:t>
            </a:r>
            <a:r>
              <a:rPr kumimoji="0" lang="fr-FR" sz="4000" b="0" i="0" u="sng" strike="noStrike" cap="none" spc="0" normalizeH="0" baseline="0" dirty="0">
                <a:ln>
                  <a:noFill/>
                </a:ln>
                <a:solidFill>
                  <a:schemeClr val="tx1"/>
                </a:solidFill>
                <a:effectLst/>
                <a:uFillTx/>
                <a:latin typeface="Produkt Extralight"/>
                <a:ea typeface="Produkt Extralight"/>
                <a:cs typeface="Produkt Extralight"/>
                <a:sym typeface="Produkt Extralight"/>
              </a:rPr>
              <a:t>uniquement par vous</a:t>
            </a: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 en cliquant sur votre fichier.</a:t>
            </a:r>
          </a:p>
          <a:p>
            <a:pPr marL="0" marR="0" indent="0" algn="l"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rgbClr val="00B050"/>
                </a:solidFill>
                <a:effectLst/>
                <a:uFillTx/>
                <a:latin typeface="Produkt Extralight"/>
                <a:ea typeface="Produkt Extralight"/>
                <a:cs typeface="Produkt Extralight"/>
                <a:sym typeface="Produkt Extralight"/>
              </a:rPr>
              <a:t>Utile</a:t>
            </a: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 pour vos tests en local.</a:t>
            </a:r>
          </a:p>
        </p:txBody>
      </p:sp>
      <p:sp>
        <p:nvSpPr>
          <p:cNvPr id="3" name="ZoneTexte 2">
            <a:extLst>
              <a:ext uri="{FF2B5EF4-FFF2-40B4-BE49-F238E27FC236}">
                <a16:creationId xmlns:a16="http://schemas.microsoft.com/office/drawing/2014/main" id="{2038C8BA-3398-EB35-1374-F3CB8D70FE89}"/>
              </a:ext>
            </a:extLst>
          </p:cNvPr>
          <p:cNvSpPr txBox="1"/>
          <p:nvPr/>
        </p:nvSpPr>
        <p:spPr>
          <a:xfrm>
            <a:off x="18414999" y="3996971"/>
            <a:ext cx="5725161" cy="80534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r"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rPr>
              <a:t>Serveur</a:t>
            </a:r>
            <a:br>
              <a:rPr kumimoji="0" lang="fr-FR" sz="4000" b="0" i="0" u="none" strike="noStrike" cap="none" spc="0" normalizeH="0" baseline="0" dirty="0">
                <a:ln>
                  <a:noFill/>
                </a:ln>
                <a:solidFill>
                  <a:srgbClr val="0000FF"/>
                </a:solidFill>
                <a:effectLst/>
                <a:uFillTx/>
                <a:latin typeface="Produkt Extralight"/>
                <a:ea typeface="Produkt Extralight"/>
                <a:cs typeface="Produkt Extralight"/>
                <a:sym typeface="Produkt Extralight"/>
                <a:hlinkClick r:id="rId4">
                  <a:extLst>
                    <a:ext uri="{A12FA001-AC4F-418D-AE19-62706E023703}">
                      <ahyp:hlinkClr xmlns:ahyp="http://schemas.microsoft.com/office/drawing/2018/hyperlinkcolor" val="tx"/>
                    </a:ext>
                  </a:extLst>
                </a:hlinkClick>
              </a:rPr>
            </a:br>
            <a:r>
              <a:rPr kumimoji="0" lang="fr-FR" sz="4000" b="0" i="0" u="none" strike="noStrike" cap="none" spc="0" normalizeH="0" baseline="0" dirty="0">
                <a:ln>
                  <a:noFill/>
                </a:ln>
                <a:solidFill>
                  <a:srgbClr val="0000FF"/>
                </a:solidFill>
                <a:effectLst/>
                <a:uFillTx/>
                <a:latin typeface="Produkt Extralight"/>
                <a:ea typeface="Produkt Extralight"/>
                <a:cs typeface="Produkt Extralight"/>
                <a:sym typeface="Produkt Extralight"/>
                <a:hlinkClick r:id="rId4">
                  <a:extLst>
                    <a:ext uri="{A12FA001-AC4F-418D-AE19-62706E023703}">
                      <ahyp:hlinkClr xmlns:ahyp="http://schemas.microsoft.com/office/drawing/2018/hyperlinkcolor" val="tx"/>
                    </a:ext>
                  </a:extLst>
                </a:hlinkClick>
              </a:rPr>
              <a:t>www.unsimplesourire.com</a:t>
            </a:r>
            <a:br>
              <a:rPr lang="fr-FR" dirty="0">
                <a:solidFill>
                  <a:srgbClr val="0070C0"/>
                </a:solidFill>
              </a:rPr>
            </a:br>
            <a:r>
              <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rPr>
              <a:t>à Gravelines</a:t>
            </a:r>
          </a:p>
          <a:p>
            <a:pPr marL="0" marR="0" indent="0" algn="r" defTabSz="355600" rtl="0" fontAlgn="auto" latinLnBrk="0" hangingPunct="0">
              <a:lnSpc>
                <a:spcPct val="100000"/>
              </a:lnSpc>
              <a:spcBef>
                <a:spcPts val="4700"/>
              </a:spcBef>
              <a:spcAft>
                <a:spcPts val="0"/>
              </a:spcAft>
              <a:buClrTx/>
              <a:buSzTx/>
              <a:buFontTx/>
              <a:buNone/>
              <a:tabLst/>
            </a:pP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Une fois ajouté sur le </a:t>
            </a:r>
            <a:r>
              <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rPr>
              <a:t>serveur</a:t>
            </a: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 il est </a:t>
            </a:r>
            <a:r>
              <a:rPr kumimoji="0" lang="fr-FR" sz="4000" b="0" i="0" u="sng" strike="noStrike" cap="none" spc="0" normalizeH="0" baseline="0" dirty="0">
                <a:ln>
                  <a:noFill/>
                </a:ln>
                <a:solidFill>
                  <a:schemeClr val="tx1"/>
                </a:solidFill>
                <a:effectLst/>
                <a:uFillTx/>
                <a:latin typeface="Produkt Extralight"/>
                <a:ea typeface="Produkt Extralight"/>
                <a:cs typeface="Produkt Extralight"/>
                <a:sym typeface="Produkt Extralight"/>
              </a:rPr>
              <a:t>consultable par tous</a:t>
            </a:r>
            <a:r>
              <a:rPr kumimoji="0" lang="fr-FR" sz="4000" b="0" i="0" u="none" strike="noStrike" cap="none" spc="0" normalizeH="0" baseline="0" dirty="0">
                <a:ln>
                  <a:noFill/>
                </a:ln>
                <a:solidFill>
                  <a:schemeClr val="tx1"/>
                </a:solidFill>
                <a:effectLst/>
                <a:uFillTx/>
                <a:latin typeface="Produkt Extralight"/>
                <a:ea typeface="Produkt Extralight"/>
                <a:cs typeface="Produkt Extralight"/>
                <a:sym typeface="Produkt Extralight"/>
              </a:rPr>
              <a:t>, via l’adresse</a:t>
            </a:r>
          </a:p>
          <a:p>
            <a:pPr algn="r"/>
            <a:r>
              <a:rPr lang="fr-FR" dirty="0">
                <a:solidFill>
                  <a:srgbClr val="0070C0"/>
                </a:solidFill>
                <a:hlinkClick r:id="rId4"/>
              </a:rPr>
              <a:t>www.unsimplesourire.com </a:t>
            </a:r>
            <a:r>
              <a:rPr lang="fr-FR" dirty="0">
                <a:solidFill>
                  <a:srgbClr val="EE0000"/>
                </a:solidFill>
              </a:rPr>
              <a:t>/b1/</a:t>
            </a:r>
            <a:r>
              <a:rPr lang="fr-FR" dirty="0" err="1">
                <a:solidFill>
                  <a:srgbClr val="EE0000"/>
                </a:solidFill>
              </a:rPr>
              <a:t>prenom</a:t>
            </a:r>
            <a:endParaRPr lang="fr-FR" dirty="0">
              <a:solidFill>
                <a:srgbClr val="EE0000"/>
              </a:solidFill>
            </a:endParaRPr>
          </a:p>
          <a:p>
            <a:pPr marL="0" marR="0" indent="0" algn="r" defTabSz="355600" rtl="0" fontAlgn="auto" latinLnBrk="0" hangingPunct="0">
              <a:lnSpc>
                <a:spcPct val="100000"/>
              </a:lnSpc>
              <a:spcBef>
                <a:spcPts val="4700"/>
              </a:spcBef>
              <a:spcAft>
                <a:spcPts val="0"/>
              </a:spcAft>
              <a:buClrTx/>
              <a:buSzTx/>
              <a:buFontTx/>
              <a:buNone/>
              <a:tabLst/>
            </a:pPr>
            <a:endParaRPr kumimoji="0" lang="fr-FR" sz="4000" b="0" i="0" u="none" strike="noStrike" cap="none" spc="0" normalizeH="0" baseline="0" dirty="0">
              <a:ln>
                <a:noFill/>
              </a:ln>
              <a:solidFill>
                <a:srgbClr val="EE0000"/>
              </a:solidFill>
              <a:effectLst/>
              <a:uFillTx/>
              <a:latin typeface="Produkt Extralight"/>
              <a:ea typeface="Produkt Extralight"/>
              <a:cs typeface="Produkt Extralight"/>
              <a:sym typeface="Produkt Extralight"/>
            </a:endParaRPr>
          </a:p>
        </p:txBody>
      </p:sp>
    </p:spTree>
    <p:extLst>
      <p:ext uri="{BB962C8B-B14F-4D97-AF65-F5344CB8AC3E}">
        <p14:creationId xmlns:p14="http://schemas.microsoft.com/office/powerpoint/2010/main" val="405357763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B728A-A8A0-2E23-F576-87EDAA7F7E89}"/>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34A5F352-9168-72E9-3FF1-35EF00FD9285}"/>
              </a:ext>
            </a:extLst>
          </p:cNvPr>
          <p:cNvSpPr txBox="1">
            <a:spLocks noGrp="1"/>
          </p:cNvSpPr>
          <p:nvPr>
            <p:ph type="body" sz="quarter" idx="1"/>
          </p:nvPr>
        </p:nvSpPr>
        <p:spPr>
          <a:prstGeom prst="rect">
            <a:avLst/>
          </a:prstGeom>
        </p:spPr>
        <p:txBody>
          <a:bodyPr/>
          <a:lstStyle/>
          <a:p>
            <a:r>
              <a:rPr lang="fr-FR" dirty="0">
                <a:effectLst/>
              </a:rPr>
              <a:t>Exercice 2 : transfert sur un serveur FTP</a:t>
            </a:r>
          </a:p>
        </p:txBody>
      </p:sp>
      <p:sp>
        <p:nvSpPr>
          <p:cNvPr id="66" name="Ingénieurie des besoins &amp; Analyse de l’existant">
            <a:extLst>
              <a:ext uri="{FF2B5EF4-FFF2-40B4-BE49-F238E27FC236}">
                <a16:creationId xmlns:a16="http://schemas.microsoft.com/office/drawing/2014/main" id="{5525A8A3-F15A-7B56-9D27-B15A0ED35986}"/>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5BD2BDFD-1581-564B-AD88-14ACBC15F01A}"/>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lnSpcReduction="10000"/>
          </a:bodyPr>
          <a:lstStyle/>
          <a:p>
            <a:r>
              <a:rPr lang="fr-FR" dirty="0"/>
              <a:t>Installation d’un logiciel de transfert FTP</a:t>
            </a:r>
            <a:br>
              <a:rPr lang="fr-FR" dirty="0"/>
            </a:br>
            <a:br>
              <a:rPr lang="fr-FR" dirty="0"/>
            </a:br>
            <a:r>
              <a:rPr lang="fr-FR" dirty="0"/>
              <a:t>Filezilla </a:t>
            </a:r>
            <a:r>
              <a:rPr lang="fr-FR" b="1" u="sng" dirty="0"/>
              <a:t>version client </a:t>
            </a:r>
            <a:r>
              <a:rPr lang="fr-FR" dirty="0"/>
              <a:t>(et non serveur)</a:t>
            </a:r>
            <a:br>
              <a:rPr lang="fr-FR" dirty="0"/>
            </a:br>
            <a:br>
              <a:rPr lang="fr-FR" dirty="0"/>
            </a:br>
            <a:r>
              <a:rPr lang="fr-FR" dirty="0"/>
              <a:t>Attention à l’adware, rien de méchant mais peut être gênant: regarder ma démonstration d’installation avant de l’installer vous-même</a:t>
            </a:r>
            <a:br>
              <a:rPr lang="fr-FR" dirty="0"/>
            </a:br>
            <a:br>
              <a:rPr lang="fr-FR" dirty="0"/>
            </a:br>
            <a:r>
              <a:rPr lang="fr-FR" dirty="0" err="1"/>
              <a:t>Hote</a:t>
            </a:r>
            <a:r>
              <a:rPr lang="fr-FR" dirty="0"/>
              <a:t> : ftp.cluster021.hosting.ovh.net</a:t>
            </a:r>
            <a:br>
              <a:rPr lang="fr-FR" dirty="0"/>
            </a:br>
            <a:r>
              <a:rPr lang="fr-FR" dirty="0"/>
              <a:t>Utilisateur : </a:t>
            </a:r>
            <a:r>
              <a:rPr lang="fr-FR" dirty="0" err="1"/>
              <a:t>unsimpb</a:t>
            </a:r>
            <a:br>
              <a:rPr lang="fr-FR" dirty="0"/>
            </a:br>
            <a:r>
              <a:rPr lang="fr-FR" dirty="0" err="1"/>
              <a:t>mdp</a:t>
            </a:r>
            <a:r>
              <a:rPr lang="fr-FR" dirty="0"/>
              <a:t> : TBr8u54ZyNsD3eZesAy66PTzsJNd</a:t>
            </a:r>
            <a:br>
              <a:rPr lang="fr-FR" dirty="0"/>
            </a:br>
            <a:r>
              <a:rPr lang="fr-FR" dirty="0"/>
              <a:t>URL: www.unsimplesourire.com/b1/prenom</a:t>
            </a:r>
          </a:p>
          <a:p>
            <a:r>
              <a:rPr lang="fr-FR" dirty="0"/>
              <a:t> Se rendre à l’adresse de sa page</a:t>
            </a:r>
            <a:br>
              <a:rPr lang="fr-FR" dirty="0"/>
            </a:br>
            <a:r>
              <a:rPr lang="fr-FR" dirty="0"/>
              <a:t>Remarque: une URL se met dans la barre d’adresse, pas dans Google</a:t>
            </a:r>
          </a:p>
          <a:p>
            <a:endParaRPr lang="fr-FR" dirty="0"/>
          </a:p>
        </p:txBody>
      </p:sp>
    </p:spTree>
    <p:extLst>
      <p:ext uri="{BB962C8B-B14F-4D97-AF65-F5344CB8AC3E}">
        <p14:creationId xmlns:p14="http://schemas.microsoft.com/office/powerpoint/2010/main" val="400653260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9AE63-3C6D-F02F-20E4-1439E734AAE8}"/>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28215B0F-A3CF-5273-BC2C-96C95F335ECB}"/>
              </a:ext>
            </a:extLst>
          </p:cNvPr>
          <p:cNvSpPr txBox="1">
            <a:spLocks noGrp="1"/>
          </p:cNvSpPr>
          <p:nvPr>
            <p:ph type="body" sz="quarter" idx="1"/>
          </p:nvPr>
        </p:nvSpPr>
        <p:spPr>
          <a:prstGeom prst="rect">
            <a:avLst/>
          </a:prstGeom>
        </p:spPr>
        <p:txBody>
          <a:bodyPr/>
          <a:lstStyle/>
          <a:p>
            <a:r>
              <a:rPr lang="fr-FR" dirty="0" err="1">
                <a:effectLst/>
              </a:rPr>
              <a:t>FileZilla</a:t>
            </a:r>
            <a:r>
              <a:rPr lang="fr-FR" dirty="0">
                <a:effectLst/>
              </a:rPr>
              <a:t> : quelques remarques</a:t>
            </a:r>
          </a:p>
        </p:txBody>
      </p:sp>
      <p:sp>
        <p:nvSpPr>
          <p:cNvPr id="66" name="Ingénieurie des besoins &amp; Analyse de l’existant">
            <a:extLst>
              <a:ext uri="{FF2B5EF4-FFF2-40B4-BE49-F238E27FC236}">
                <a16:creationId xmlns:a16="http://schemas.microsoft.com/office/drawing/2014/main" id="{EA6B893F-3BB6-5BAC-04DE-9F3E7B93BD4F}"/>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3CFD4320-C8AD-E825-2CE3-D98D83F58149}"/>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92500"/>
          </a:bodyPr>
          <a:lstStyle/>
          <a:p>
            <a:r>
              <a:rPr lang="fr-FR" dirty="0"/>
              <a:t>Sous mac, problème lors de l’insertion des identifiants dans Filezilla avec le raccourcis Cmd + V (</a:t>
            </a:r>
            <a:r>
              <a:rPr lang="fr-FR" b="1" dirty="0"/>
              <a:t>coller</a:t>
            </a:r>
            <a:r>
              <a:rPr lang="fr-FR" dirty="0"/>
              <a:t>). Utilisez le Clic droit + Coller à la place. </a:t>
            </a:r>
          </a:p>
          <a:p>
            <a:r>
              <a:rPr lang="fr-FR" dirty="0"/>
              <a:t>Il faut parfois </a:t>
            </a:r>
            <a:r>
              <a:rPr lang="fr-FR" b="1" dirty="0"/>
              <a:t>actualiser</a:t>
            </a:r>
            <a:r>
              <a:rPr lang="fr-FR" dirty="0"/>
              <a:t> la vue afin de voir ses documents: Clic droit dans la fenêtre du dossier / Actualiser</a:t>
            </a:r>
          </a:p>
          <a:p>
            <a:r>
              <a:rPr lang="fr-FR" dirty="0"/>
              <a:t>La connexion au serveur est interrompue automatiquement au bout d’un certain temps (erreur </a:t>
            </a:r>
            <a:r>
              <a:rPr lang="fr-FR" b="1" dirty="0"/>
              <a:t>421 Timeout</a:t>
            </a:r>
            <a:r>
              <a:rPr lang="fr-FR" dirty="0"/>
              <a:t>). Il faut alors simplement se reconnecter comme au départ.</a:t>
            </a:r>
          </a:p>
          <a:p>
            <a:r>
              <a:rPr lang="fr-FR" dirty="0"/>
              <a:t> Le logiciel doit être utilisé </a:t>
            </a:r>
            <a:r>
              <a:rPr lang="fr-FR" b="1" dirty="0"/>
              <a:t>uniquement pour le transfert </a:t>
            </a:r>
            <a:r>
              <a:rPr lang="fr-FR" dirty="0"/>
              <a:t>des documents. Ne cherchez pas à ouvrir vos pages à partir de </a:t>
            </a:r>
            <a:r>
              <a:rPr lang="fr-FR" dirty="0" err="1"/>
              <a:t>FileZilla</a:t>
            </a:r>
            <a:r>
              <a:rPr lang="fr-FR" dirty="0"/>
              <a:t> au risque d’écraser des modifications.</a:t>
            </a:r>
          </a:p>
          <a:p>
            <a:r>
              <a:rPr lang="fr-FR" dirty="0"/>
              <a:t> Pour la suite, n’envoyez pas vos documents à chaque modification, ouvrez plutôt votre document en </a:t>
            </a:r>
            <a:r>
              <a:rPr lang="fr-FR" b="1" dirty="0"/>
              <a:t>local</a:t>
            </a:r>
            <a:r>
              <a:rPr lang="fr-FR" dirty="0"/>
              <a:t>.</a:t>
            </a:r>
          </a:p>
          <a:p>
            <a:r>
              <a:rPr lang="fr-FR" dirty="0"/>
              <a:t> Il n’est pas nécessaire d’installer les </a:t>
            </a:r>
            <a:r>
              <a:rPr lang="fr-FR" b="1" dirty="0"/>
              <a:t>mises à jour</a:t>
            </a:r>
            <a:r>
              <a:rPr lang="fr-FR" dirty="0"/>
              <a:t>.</a:t>
            </a:r>
          </a:p>
          <a:p>
            <a:endParaRPr lang="fr-FR" dirty="0"/>
          </a:p>
          <a:p>
            <a:pPr marL="0" indent="0">
              <a:buNone/>
            </a:pPr>
            <a:endParaRPr lang="fr-FR" dirty="0"/>
          </a:p>
        </p:txBody>
      </p:sp>
    </p:spTree>
    <p:extLst>
      <p:ext uri="{BB962C8B-B14F-4D97-AF65-F5344CB8AC3E}">
        <p14:creationId xmlns:p14="http://schemas.microsoft.com/office/powerpoint/2010/main" val="165622685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55DEA-F09D-A580-8E44-969D7591178E}"/>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0F574927-7A3E-1443-5F64-388C16DBE1A4}"/>
              </a:ext>
            </a:extLst>
          </p:cNvPr>
          <p:cNvSpPr txBox="1">
            <a:spLocks noGrp="1"/>
          </p:cNvSpPr>
          <p:nvPr>
            <p:ph type="body" sz="quarter" idx="1"/>
          </p:nvPr>
        </p:nvSpPr>
        <p:spPr>
          <a:prstGeom prst="rect">
            <a:avLst/>
          </a:prstGeom>
        </p:spPr>
        <p:txBody>
          <a:bodyPr/>
          <a:lstStyle/>
          <a:p>
            <a:r>
              <a:rPr lang="fr-FR" dirty="0">
                <a:effectLst/>
              </a:rPr>
              <a:t>Pour revoir le cours</a:t>
            </a:r>
          </a:p>
        </p:txBody>
      </p:sp>
      <p:sp>
        <p:nvSpPr>
          <p:cNvPr id="66" name="Ingénieurie des besoins &amp; Analyse de l’existant">
            <a:extLst>
              <a:ext uri="{FF2B5EF4-FFF2-40B4-BE49-F238E27FC236}">
                <a16:creationId xmlns:a16="http://schemas.microsoft.com/office/drawing/2014/main" id="{7C220276-205F-D1EC-7375-E9A09D59B408}"/>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774747FD-CBD5-6BA2-5691-FC0E7E92D9C3}"/>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pPr marL="0" indent="0">
              <a:buNone/>
            </a:pPr>
            <a:r>
              <a:rPr lang="fr-FR" dirty="0">
                <a:hlinkClick r:id="rId3"/>
              </a:rPr>
              <a:t>https://openclassrooms.com/fr/courses/7192596-mettez-en-ligne-votre-site-web</a:t>
            </a:r>
            <a:endParaRPr lang="fr-FR" dirty="0"/>
          </a:p>
        </p:txBody>
      </p:sp>
    </p:spTree>
    <p:extLst>
      <p:ext uri="{BB962C8B-B14F-4D97-AF65-F5344CB8AC3E}">
        <p14:creationId xmlns:p14="http://schemas.microsoft.com/office/powerpoint/2010/main" val="75984050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BE43C-21E2-850E-649D-62F0A85D435F}"/>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53226E07-6148-153D-3604-76CE82497AA4}"/>
              </a:ext>
            </a:extLst>
          </p:cNvPr>
          <p:cNvSpPr txBox="1">
            <a:spLocks noGrp="1"/>
          </p:cNvSpPr>
          <p:nvPr>
            <p:ph type="body" sz="quarter" idx="1"/>
          </p:nvPr>
        </p:nvSpPr>
        <p:spPr>
          <a:prstGeom prst="rect">
            <a:avLst/>
          </a:prstGeom>
        </p:spPr>
        <p:txBody>
          <a:bodyPr/>
          <a:lstStyle/>
          <a:p>
            <a:r>
              <a:rPr lang="fr-FR" dirty="0">
                <a:effectLst/>
              </a:rPr>
              <a:t>Ça ne marche pas ?</a:t>
            </a:r>
          </a:p>
        </p:txBody>
      </p:sp>
      <p:sp>
        <p:nvSpPr>
          <p:cNvPr id="66" name="Ingénieurie des besoins &amp; Analyse de l’existant">
            <a:extLst>
              <a:ext uri="{FF2B5EF4-FFF2-40B4-BE49-F238E27FC236}">
                <a16:creationId xmlns:a16="http://schemas.microsoft.com/office/drawing/2014/main" id="{4A840029-80AC-7A99-8ACD-A38B4C61B834}"/>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D055BBCE-9CB0-5C23-6CBE-2416C471DB87}"/>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62500" lnSpcReduction="20000"/>
          </a:bodyPr>
          <a:lstStyle/>
          <a:p>
            <a:pPr marL="0" indent="0">
              <a:buNone/>
            </a:pPr>
            <a:r>
              <a:rPr lang="fr-FR" dirty="0"/>
              <a:t>Un pop-up apparait lors de l’appuie sur le bouton de connexion. </a:t>
            </a:r>
            <a:br>
              <a:rPr lang="fr-FR" dirty="0"/>
            </a:br>
            <a:r>
              <a:rPr lang="fr-FR" b="1" dirty="0"/>
              <a:t>Cochez</a:t>
            </a:r>
            <a:r>
              <a:rPr lang="fr-FR" dirty="0"/>
              <a:t> « Toujours se connecter à ce serveur » puis cliquez sur « ok ».</a:t>
            </a:r>
          </a:p>
          <a:p>
            <a:pPr marL="0" indent="0">
              <a:buNone/>
            </a:pPr>
            <a:r>
              <a:rPr lang="fr-FR" dirty="0"/>
              <a:t>Je ne </a:t>
            </a:r>
            <a:r>
              <a:rPr lang="fr-FR" b="1" dirty="0"/>
              <a:t>trouve pas mes fichiers </a:t>
            </a:r>
            <a:r>
              <a:rPr lang="fr-FR" dirty="0"/>
              <a:t>dans la fenêtre de Filezilla</a:t>
            </a:r>
            <a:br>
              <a:rPr lang="fr-FR" dirty="0"/>
            </a:br>
            <a:r>
              <a:rPr lang="fr-FR" dirty="0"/>
              <a:t>Il est important d’enregistrer votre document dans un dossier que vous </a:t>
            </a:r>
            <a:r>
              <a:rPr lang="fr-FR" b="1" dirty="0"/>
              <a:t>retrouverez</a:t>
            </a:r>
            <a:r>
              <a:rPr lang="fr-FR" dirty="0"/>
              <a:t> facilement dans Filezilla. Exemple: enregistrer sur le bureau ou dans « mes documents ».</a:t>
            </a:r>
          </a:p>
          <a:p>
            <a:pPr marL="0" indent="0">
              <a:buNone/>
            </a:pPr>
            <a:r>
              <a:rPr lang="fr-FR" dirty="0"/>
              <a:t>Erreur dans Filezilla: </a:t>
            </a:r>
            <a:r>
              <a:rPr lang="fr-FR" b="1" dirty="0"/>
              <a:t>530 Login </a:t>
            </a:r>
            <a:r>
              <a:rPr lang="fr-FR" b="1" dirty="0" err="1"/>
              <a:t>authentication</a:t>
            </a:r>
            <a:r>
              <a:rPr lang="fr-FR" b="1" dirty="0"/>
              <a:t> </a:t>
            </a:r>
            <a:r>
              <a:rPr lang="fr-FR" b="1" dirty="0" err="1"/>
              <a:t>failed</a:t>
            </a:r>
            <a:br>
              <a:rPr lang="fr-FR" dirty="0"/>
            </a:br>
            <a:r>
              <a:rPr lang="fr-FR" dirty="0"/>
              <a:t>L’adresse FTP, le login ou le mot de passe est </a:t>
            </a:r>
            <a:r>
              <a:rPr lang="fr-FR" b="1" dirty="0"/>
              <a:t>incorrect</a:t>
            </a:r>
            <a:r>
              <a:rPr lang="fr-FR" dirty="0"/>
              <a:t>. Vérifier bien que vous avez indiqué ce qui a été communiqué. </a:t>
            </a:r>
            <a:r>
              <a:rPr lang="fr-FR" b="1" dirty="0"/>
              <a:t>Retaper</a:t>
            </a:r>
            <a:r>
              <a:rPr lang="fr-FR" dirty="0"/>
              <a:t> le mot de passe si nécessaire.</a:t>
            </a:r>
          </a:p>
          <a:p>
            <a:pPr marL="0" indent="0">
              <a:buNone/>
            </a:pPr>
            <a:r>
              <a:rPr lang="fr-FR" dirty="0"/>
              <a:t>Erreur dans Filezilla: </a:t>
            </a:r>
            <a:r>
              <a:rPr lang="fr-FR" b="1" dirty="0"/>
              <a:t>Connexion interrompue par le serveur</a:t>
            </a:r>
            <a:br>
              <a:rPr lang="fr-FR" dirty="0"/>
            </a:br>
            <a:r>
              <a:rPr lang="fr-FR" dirty="0"/>
              <a:t>La connexion s’est arrêtée automatiquement au bout d’un certain temps d’inactivité, il faut donc se </a:t>
            </a:r>
            <a:r>
              <a:rPr lang="fr-FR" b="1" dirty="0"/>
              <a:t>reconnecter</a:t>
            </a:r>
            <a:r>
              <a:rPr lang="fr-FR" dirty="0"/>
              <a:t> de la même façon dont vous vous êtes connecté la première fois.</a:t>
            </a:r>
          </a:p>
          <a:p>
            <a:pPr marL="0" indent="0">
              <a:buNone/>
            </a:pPr>
            <a:r>
              <a:rPr lang="fr-FR" dirty="0"/>
              <a:t>Je ne </a:t>
            </a:r>
            <a:r>
              <a:rPr lang="fr-FR" b="1" dirty="0"/>
              <a:t>peux pas installer </a:t>
            </a:r>
            <a:r>
              <a:rPr lang="fr-FR" dirty="0"/>
              <a:t>de logiciel sur mon ordinateur</a:t>
            </a:r>
            <a:br>
              <a:rPr lang="fr-FR" dirty="0"/>
            </a:br>
            <a:r>
              <a:rPr lang="fr-FR" dirty="0"/>
              <a:t>Utiliser des logiciels via le </a:t>
            </a:r>
            <a:r>
              <a:rPr lang="fr-FR" b="1" dirty="0"/>
              <a:t>navigateur</a:t>
            </a:r>
            <a:r>
              <a:rPr lang="fr-FR" dirty="0"/>
              <a:t>:</a:t>
            </a:r>
            <a:br>
              <a:rPr lang="fr-FR" dirty="0"/>
            </a:br>
            <a:r>
              <a:rPr lang="fr-FR" dirty="0"/>
              <a:t>Pour remplacer </a:t>
            </a:r>
            <a:r>
              <a:rPr lang="fr-FR" dirty="0" err="1"/>
              <a:t>SublimeText</a:t>
            </a:r>
            <a:r>
              <a:rPr lang="fr-FR" dirty="0"/>
              <a:t> : des logiciels d’édition de code sont disponible en ligne: https://jsfiddle.net/</a:t>
            </a:r>
            <a:br>
              <a:rPr lang="fr-FR" dirty="0"/>
            </a:br>
            <a:r>
              <a:rPr lang="fr-FR" dirty="0"/>
              <a:t>Pour remplacer Filezilla : Net2FTP https://net2ftp.cluster005.hosting.ovh.net/</a:t>
            </a:r>
          </a:p>
          <a:p>
            <a:pPr marL="0" indent="0">
              <a:buNone/>
            </a:pPr>
            <a:r>
              <a:rPr lang="fr-FR" dirty="0"/>
              <a:t>J’apparait en </a:t>
            </a:r>
            <a:r>
              <a:rPr lang="fr-FR" b="1" dirty="0"/>
              <a:t>rouge</a:t>
            </a:r>
            <a:r>
              <a:rPr lang="fr-FR" dirty="0"/>
              <a:t> dans la page qui indexe l’ensemble des espaces étudiants alors que mon fichier est bien à droite dans Filezilla</a:t>
            </a:r>
            <a:br>
              <a:rPr lang="fr-FR" dirty="0"/>
            </a:br>
            <a:r>
              <a:rPr lang="fr-FR" dirty="0"/>
              <a:t>Vous n’avez probablement pas nommé votre fichier index.html en </a:t>
            </a:r>
            <a:r>
              <a:rPr lang="fr-FR" b="1" dirty="0"/>
              <a:t>minuscule</a:t>
            </a:r>
          </a:p>
        </p:txBody>
      </p:sp>
    </p:spTree>
    <p:extLst>
      <p:ext uri="{BB962C8B-B14F-4D97-AF65-F5344CB8AC3E}">
        <p14:creationId xmlns:p14="http://schemas.microsoft.com/office/powerpoint/2010/main" val="309574298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93858-4AD0-6EC8-97C7-8953A33AF1DF}"/>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545027E0-6A3A-A7A5-415B-95EF4F80E4FF}"/>
              </a:ext>
            </a:extLst>
          </p:cNvPr>
          <p:cNvSpPr txBox="1">
            <a:spLocks noGrp="1"/>
          </p:cNvSpPr>
          <p:nvPr>
            <p:ph type="body" sz="quarter" idx="1"/>
          </p:nvPr>
        </p:nvSpPr>
        <p:spPr>
          <a:prstGeom prst="rect">
            <a:avLst/>
          </a:prstGeom>
        </p:spPr>
        <p:txBody>
          <a:bodyPr/>
          <a:lstStyle/>
          <a:p>
            <a:r>
              <a:rPr lang="fr-FR" dirty="0">
                <a:effectLst/>
              </a:rPr>
              <a:t>Pour la suite</a:t>
            </a:r>
          </a:p>
        </p:txBody>
      </p:sp>
      <p:sp>
        <p:nvSpPr>
          <p:cNvPr id="66" name="Ingénieurie des besoins &amp; Analyse de l’existant">
            <a:extLst>
              <a:ext uri="{FF2B5EF4-FFF2-40B4-BE49-F238E27FC236}">
                <a16:creationId xmlns:a16="http://schemas.microsoft.com/office/drawing/2014/main" id="{8CADD735-668A-D976-9D13-F6F7D5CB97DA}"/>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945ED65C-470E-1C85-22A0-2686D82C8D22}"/>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 Page à mettre en ligne sur votre espace serveur.</a:t>
            </a:r>
          </a:p>
          <a:p>
            <a:r>
              <a:rPr lang="fr-FR" dirty="0"/>
              <a:t> Faire texte au km de ce dont vous voulez parler (cv, passion, école visée, autre).</a:t>
            </a:r>
          </a:p>
          <a:p>
            <a:r>
              <a:rPr lang="fr-FR" dirty="0"/>
              <a:t> Développer 2 sous parties comportant un titre et 2 listes.</a:t>
            </a:r>
          </a:p>
          <a:p>
            <a:r>
              <a:rPr lang="fr-FR" dirty="0"/>
              <a:t> Attention à ne pas mettre de données personnelles (pas de nom de famille, téléphone, email, adresse ou autre).</a:t>
            </a:r>
          </a:p>
        </p:txBody>
      </p:sp>
    </p:spTree>
    <p:extLst>
      <p:ext uri="{BB962C8B-B14F-4D97-AF65-F5344CB8AC3E}">
        <p14:creationId xmlns:p14="http://schemas.microsoft.com/office/powerpoint/2010/main" val="31718133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8954D-1FBB-B492-8A96-F50C68039A84}"/>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01D44556-8875-E2E9-E443-4CA1ACF87912}"/>
              </a:ext>
            </a:extLst>
          </p:cNvPr>
          <p:cNvSpPr txBox="1">
            <a:spLocks noGrp="1"/>
          </p:cNvSpPr>
          <p:nvPr>
            <p:ph type="body" sz="quarter" idx="1"/>
          </p:nvPr>
        </p:nvSpPr>
        <p:spPr>
          <a:prstGeom prst="rect">
            <a:avLst/>
          </a:prstGeom>
        </p:spPr>
        <p:txBody>
          <a:bodyPr/>
          <a:lstStyle/>
          <a:p>
            <a:r>
              <a:rPr lang="fr-FR" dirty="0">
                <a:effectLst/>
              </a:rPr>
              <a:t>Votre site sur github.io</a:t>
            </a:r>
          </a:p>
        </p:txBody>
      </p:sp>
      <p:sp>
        <p:nvSpPr>
          <p:cNvPr id="66" name="Ingénieurie des besoins &amp; Analyse de l’existant">
            <a:extLst>
              <a:ext uri="{FF2B5EF4-FFF2-40B4-BE49-F238E27FC236}">
                <a16:creationId xmlns:a16="http://schemas.microsoft.com/office/drawing/2014/main" id="{91754494-EDB3-AD1E-B6BF-551DE6576FA2}"/>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26BBF856-1686-BEB7-3283-A36F29A434E5}"/>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92500" lnSpcReduction="10000"/>
          </a:bodyPr>
          <a:lstStyle/>
          <a:p>
            <a:r>
              <a:rPr lang="fr-FR" dirty="0" err="1"/>
              <a:t>Github</a:t>
            </a:r>
            <a:r>
              <a:rPr lang="fr-FR" dirty="0"/>
              <a:t> : la carte de visite / réseau social des développeurs</a:t>
            </a:r>
          </a:p>
          <a:p>
            <a:r>
              <a:rPr lang="fr-FR" dirty="0"/>
              <a:t>Si vous n’en avez pas, créez un compte sur </a:t>
            </a:r>
            <a:r>
              <a:rPr lang="fr-FR" dirty="0">
                <a:hlinkClick r:id="rId3"/>
              </a:rPr>
              <a:t>github.com</a:t>
            </a:r>
            <a:r>
              <a:rPr lang="fr-FR" dirty="0"/>
              <a:t> avec un pseudo correct (pas trop long, mémorisable, assez professionnel)</a:t>
            </a:r>
          </a:p>
          <a:p>
            <a:pPr lvl="1"/>
            <a:r>
              <a:rPr lang="fr-FR" dirty="0"/>
              <a:t>Créez un repo « pseudoGithub.github.io »</a:t>
            </a:r>
          </a:p>
          <a:p>
            <a:pPr lvl="1"/>
            <a:r>
              <a:rPr lang="fr-FR" dirty="0"/>
              <a:t>Suivez les instructions basiques à insérer dans le terminal, </a:t>
            </a:r>
            <a:r>
              <a:rPr lang="fr-FR" dirty="0" err="1"/>
              <a:t>cf</a:t>
            </a:r>
            <a:r>
              <a:rPr lang="fr-FR" dirty="0"/>
              <a:t> </a:t>
            </a:r>
            <a:r>
              <a:rPr lang="fr-FR" dirty="0">
                <a:hlinkClick r:id="rId4"/>
              </a:rPr>
              <a:t>Jouer ce module - Le </a:t>
            </a:r>
            <a:r>
              <a:rPr lang="fr-FR" dirty="0" err="1">
                <a:hlinkClick r:id="rId4"/>
              </a:rPr>
              <a:t>versionning</a:t>
            </a:r>
            <a:r>
              <a:rPr lang="fr-FR" dirty="0">
                <a:hlinkClick r:id="rId4"/>
              </a:rPr>
              <a:t> avec GIT</a:t>
            </a:r>
            <a:endParaRPr lang="fr-FR" dirty="0"/>
          </a:p>
          <a:p>
            <a:pPr lvl="1"/>
            <a:r>
              <a:rPr lang="fr-FR" dirty="0"/>
              <a:t>Les fichiers que vous déposerez sur cet espace s’afficheront comme dans un serveur, à l’adresse « pseudoGithub.github.io »</a:t>
            </a:r>
          </a:p>
          <a:p>
            <a:pPr lvl="1"/>
            <a:r>
              <a:rPr lang="fr-FR" dirty="0"/>
              <a:t>Attention, seuls les langages coté serveur (HTML, CSS, JS) fonctionneront</a:t>
            </a:r>
          </a:p>
          <a:p>
            <a:r>
              <a:rPr lang="fr-FR" dirty="0"/>
              <a:t>Les spécificités de la technologie git seront vus plus tard</a:t>
            </a:r>
          </a:p>
        </p:txBody>
      </p:sp>
    </p:spTree>
    <p:extLst>
      <p:ext uri="{BB962C8B-B14F-4D97-AF65-F5344CB8AC3E}">
        <p14:creationId xmlns:p14="http://schemas.microsoft.com/office/powerpoint/2010/main" val="409944617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lang="fr-FR" dirty="0"/>
              <a:t>HTML bases &amp; formulaires</a:t>
            </a:r>
            <a:endParaRPr dirty="0"/>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 CSS 3</a:t>
            </a:r>
            <a:endParaRPr dirty="0"/>
          </a:p>
        </p:txBody>
      </p:sp>
      <p:sp>
        <p:nvSpPr>
          <p:cNvPr id="67" name="Jour 1 : Recueillir le besoin…"/>
          <p:cNvSpPr txBox="1">
            <a:spLocks noGrp="1"/>
          </p:cNvSpPr>
          <p:nvPr>
            <p:ph type="body" idx="21"/>
          </p:nvPr>
        </p:nvSpPr>
        <p:spPr>
          <a:xfrm>
            <a:off x="1206498" y="4248503"/>
            <a:ext cx="8933182"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effectLst/>
              </a:rPr>
              <a:t>Cf </a:t>
            </a:r>
            <a:r>
              <a:rPr lang="fr-FR" dirty="0">
                <a:effectLst/>
                <a:hlinkClick r:id="rId2"/>
              </a:rPr>
              <a:t>https://je-code.com/support-de-cours/web_2-html.pdf</a:t>
            </a:r>
            <a:endParaRPr lang="fr-FR" dirty="0">
              <a:effectLst/>
            </a:endParaRPr>
          </a:p>
          <a:p>
            <a:r>
              <a:rPr lang="fr-FR" dirty="0"/>
              <a:t>Mécaniser le formulaire en html avec action=</a:t>
            </a:r>
            <a:r>
              <a:rPr lang="fr-FR" dirty="0">
                <a:hlinkClick r:id="rId3"/>
              </a:rPr>
              <a:t>mailto:votremail@domain.com</a:t>
            </a:r>
            <a:endParaRPr lang="fr-FR" dirty="0"/>
          </a:p>
          <a:p>
            <a:r>
              <a:rPr lang="fr-FR" dirty="0"/>
              <a:t>N’oubliez pas de préciser le bon </a:t>
            </a:r>
            <a:r>
              <a:rPr lang="fr-FR" dirty="0" err="1"/>
              <a:t>enctype</a:t>
            </a:r>
            <a:endParaRPr lang="fr-FR" dirty="0"/>
          </a:p>
          <a:p>
            <a:endParaRPr lang="fr-FR" dirty="0">
              <a:effectLst/>
            </a:endParaRPr>
          </a:p>
          <a:p>
            <a:pPr marL="0" indent="0">
              <a:buNone/>
            </a:pPr>
            <a:endParaRPr lang="fr-FR" dirty="0"/>
          </a:p>
        </p:txBody>
      </p:sp>
      <p:pic>
        <p:nvPicPr>
          <p:cNvPr id="3" name="Image 2">
            <a:extLst>
              <a:ext uri="{FF2B5EF4-FFF2-40B4-BE49-F238E27FC236}">
                <a16:creationId xmlns:a16="http://schemas.microsoft.com/office/drawing/2014/main" id="{E1279F62-35A8-7689-3EF2-84040F18AC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0" y="635000"/>
            <a:ext cx="11657647" cy="12407252"/>
          </a:xfrm>
          <a:prstGeom prst="rect">
            <a:avLst/>
          </a:prstGeom>
        </p:spPr>
      </p:pic>
    </p:spTree>
    <p:extLst>
      <p:ext uri="{BB962C8B-B14F-4D97-AF65-F5344CB8AC3E}">
        <p14:creationId xmlns:p14="http://schemas.microsoft.com/office/powerpoint/2010/main" val="296056954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lang="fr-FR" dirty="0"/>
              <a:t>CSS</a:t>
            </a:r>
            <a:endParaRPr dirty="0"/>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 CSS 3</a:t>
            </a:r>
            <a:endParaRPr dirty="0"/>
          </a:p>
        </p:txBody>
      </p:sp>
      <p:sp>
        <p:nvSpPr>
          <p:cNvPr id="67" name="Jour 1 : Recueillir le besoin…"/>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92500" lnSpcReduction="20000"/>
          </a:bodyPr>
          <a:lstStyle/>
          <a:p>
            <a:pPr marL="0" indent="0">
              <a:buNone/>
            </a:pPr>
            <a:r>
              <a:rPr lang="fr-FR" dirty="0"/>
              <a:t>Bases, concept des boites, responsive : </a:t>
            </a:r>
            <a:r>
              <a:rPr lang="fr-FR" dirty="0" err="1"/>
              <a:t>cf</a:t>
            </a:r>
            <a:r>
              <a:rPr lang="fr-FR" dirty="0"/>
              <a:t> </a:t>
            </a:r>
            <a:r>
              <a:rPr lang="fr-FR" dirty="0">
                <a:hlinkClick r:id="rId2"/>
              </a:rPr>
              <a:t>https://je-code.com/support-de-cours/web_3-css.pdf</a:t>
            </a:r>
            <a:endParaRPr lang="fr-FR" dirty="0"/>
          </a:p>
          <a:p>
            <a:pPr marL="0" indent="0">
              <a:buNone/>
            </a:pPr>
            <a:endParaRPr lang="fr-FR" dirty="0"/>
          </a:p>
          <a:p>
            <a:pPr marL="0" indent="0">
              <a:buNone/>
            </a:pPr>
            <a:r>
              <a:rPr lang="fr-FR" dirty="0"/>
              <a:t>Notes 2026 :</a:t>
            </a:r>
          </a:p>
          <a:p>
            <a:r>
              <a:rPr lang="fr-FR" dirty="0" err="1"/>
              <a:t>em</a:t>
            </a:r>
            <a:r>
              <a:rPr lang="fr-FR" dirty="0"/>
              <a:t> n'est pas un acronyme, cela vient du "</a:t>
            </a:r>
            <a:r>
              <a:rPr lang="fr-FR" dirty="0" err="1"/>
              <a:t>em</a:t>
            </a:r>
            <a:r>
              <a:rPr lang="fr-FR" dirty="0"/>
              <a:t>" dans la typographie traditionnelle qui faisait référence au "m", le caractère prenant le plus de place en imprimerie </a:t>
            </a:r>
            <a:br>
              <a:rPr lang="fr-FR" dirty="0"/>
            </a:br>
            <a:r>
              <a:rPr lang="fr-FR" dirty="0"/>
              <a:t>rem = </a:t>
            </a:r>
            <a:r>
              <a:rPr lang="fr-FR" u="sng" dirty="0"/>
              <a:t>root</a:t>
            </a:r>
            <a:r>
              <a:rPr lang="fr-FR" dirty="0"/>
              <a:t> </a:t>
            </a:r>
            <a:r>
              <a:rPr lang="fr-FR" dirty="0" err="1"/>
              <a:t>em</a:t>
            </a:r>
            <a:r>
              <a:rPr lang="fr-FR" dirty="0"/>
              <a:t> (fonction de la taille de police sur l’élément html. Par défaut : 16px pour 1em </a:t>
            </a:r>
            <a:br>
              <a:rPr lang="fr-FR" dirty="0"/>
            </a:br>
            <a:r>
              <a:rPr lang="fr-FR" dirty="0" err="1"/>
              <a:t>em</a:t>
            </a:r>
            <a:r>
              <a:rPr lang="fr-FR" dirty="0"/>
              <a:t> et rem sont </a:t>
            </a:r>
            <a:r>
              <a:rPr lang="fr-FR" u="sng" dirty="0"/>
              <a:t>tous les deux relatifs</a:t>
            </a:r>
          </a:p>
          <a:p>
            <a:r>
              <a:rPr lang="fr-FR" dirty="0"/>
              <a:t>intégration de polices non communes: </a:t>
            </a:r>
            <a:r>
              <a:rPr lang="fr-FR" dirty="0">
                <a:hlinkClick r:id="rId3"/>
              </a:rPr>
              <a:t>http://www.w3schools.com/css/css3_fonts.asp</a:t>
            </a:r>
            <a:endParaRPr lang="fr-FR" dirty="0"/>
          </a:p>
          <a:p>
            <a:r>
              <a:rPr lang="fr-FR" dirty="0"/>
              <a:t>Sélecteur has() </a:t>
            </a:r>
            <a:r>
              <a:rPr lang="fr-FR" dirty="0">
                <a:hlinkClick r:id="rId4"/>
              </a:rPr>
              <a:t>https://developer.mozilla.org/fr/docs/Web/CSS/:has</a:t>
            </a:r>
            <a:r>
              <a:rPr lang="fr-FR" dirty="0"/>
              <a:t> </a:t>
            </a:r>
          </a:p>
          <a:p>
            <a:r>
              <a:rPr lang="fr-FR" dirty="0"/>
              <a:t>Comprendre l’importance entre display : none et </a:t>
            </a:r>
            <a:r>
              <a:rPr lang="fr-FR" dirty="0" err="1"/>
              <a:t>visibility</a:t>
            </a:r>
            <a:r>
              <a:rPr lang="fr-FR" dirty="0"/>
              <a:t> : </a:t>
            </a:r>
            <a:r>
              <a:rPr lang="fr-FR" dirty="0" err="1"/>
              <a:t>hidden</a:t>
            </a:r>
            <a:endParaRPr lang="fr-FR" dirty="0"/>
          </a:p>
          <a:p>
            <a:pPr marL="0" indent="0">
              <a:buNone/>
            </a:pPr>
            <a:endParaRPr lang="fr-FR" dirty="0"/>
          </a:p>
        </p:txBody>
      </p:sp>
    </p:spTree>
    <p:extLst>
      <p:ext uri="{BB962C8B-B14F-4D97-AF65-F5344CB8AC3E}">
        <p14:creationId xmlns:p14="http://schemas.microsoft.com/office/powerpoint/2010/main" val="362448182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2B2D6DE-C9B5-4678-91EF-77E85F2350DA}"/>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b="-1"/>
          <a:stretch/>
        </p:blipFill>
        <p:spPr>
          <a:xfrm>
            <a:off x="-17244" y="20"/>
            <a:ext cx="12192000" cy="13715980"/>
          </a:xfrm>
          <a:prstGeom prst="rect">
            <a:avLst/>
          </a:prstGeom>
        </p:spPr>
      </p:pic>
      <p:sp>
        <p:nvSpPr>
          <p:cNvPr id="2" name="Titre 1">
            <a:extLst>
              <a:ext uri="{FF2B5EF4-FFF2-40B4-BE49-F238E27FC236}">
                <a16:creationId xmlns:a16="http://schemas.microsoft.com/office/drawing/2014/main" id="{89559F60-4CE1-4E2F-86EA-1B60679F1F4A}"/>
              </a:ext>
            </a:extLst>
          </p:cNvPr>
          <p:cNvSpPr>
            <a:spLocks noGrp="1"/>
          </p:cNvSpPr>
          <p:nvPr>
            <p:ph type="title"/>
          </p:nvPr>
        </p:nvSpPr>
        <p:spPr>
          <a:xfrm>
            <a:off x="13800986" y="579120"/>
            <a:ext cx="9076248" cy="1940900"/>
          </a:xfrm>
        </p:spPr>
        <p:txBody>
          <a:bodyPr rtlCol="0" anchor="b">
            <a:normAutofit/>
          </a:bodyPr>
          <a:lstStyle/>
          <a:p>
            <a:pPr algn="l"/>
            <a:r>
              <a:rPr lang="fr-FR" sz="8000" dirty="0"/>
              <a:t>Thibault </a:t>
            </a:r>
            <a:r>
              <a:rPr lang="fr-FR" sz="8000" dirty="0" err="1"/>
              <a:t>Vinchent</a:t>
            </a:r>
            <a:endParaRPr lang="fr-FR" sz="8000" dirty="0"/>
          </a:p>
        </p:txBody>
      </p:sp>
      <p:sp>
        <p:nvSpPr>
          <p:cNvPr id="24" name="Espace réservé du contenu 2">
            <a:extLst>
              <a:ext uri="{FF2B5EF4-FFF2-40B4-BE49-F238E27FC236}">
                <a16:creationId xmlns:a16="http://schemas.microsoft.com/office/drawing/2014/main" id="{F260476B-CCA6-412B-A9C5-399C34AE6F05}"/>
              </a:ext>
            </a:extLst>
          </p:cNvPr>
          <p:cNvSpPr>
            <a:spLocks noGrp="1"/>
          </p:cNvSpPr>
          <p:nvPr>
            <p:ph idx="1"/>
          </p:nvPr>
        </p:nvSpPr>
        <p:spPr>
          <a:xfrm>
            <a:off x="13800986" y="2520020"/>
            <a:ext cx="8807192" cy="9961540"/>
          </a:xfrm>
        </p:spPr>
        <p:txBody>
          <a:bodyPr rtlCol="0" anchor="t">
            <a:normAutofit fontScale="25000" lnSpcReduction="20000"/>
          </a:bodyPr>
          <a:lstStyle/>
          <a:p>
            <a:pPr marL="73800" indent="0">
              <a:lnSpc>
                <a:spcPct val="107000"/>
              </a:lnSpc>
              <a:spcAft>
                <a:spcPts val="1600"/>
              </a:spcAft>
              <a:buNone/>
            </a:pPr>
            <a:r>
              <a:rPr lang="fr-FR" sz="14400" b="1" kern="100" dirty="0">
                <a:latin typeface="Calibri" panose="020F0502020204030204" pitchFamily="34" charset="0"/>
                <a:ea typeface="Calibri" panose="020F0502020204030204" pitchFamily="34" charset="0"/>
                <a:cs typeface="Times New Roman" panose="02020603050405020304" pitchFamily="18" charset="0"/>
              </a:rPr>
              <a:t>Formateur permanent EPSI</a:t>
            </a:r>
          </a:p>
          <a:p>
            <a:pPr marL="73800" indent="0">
              <a:lnSpc>
                <a:spcPct val="107000"/>
              </a:lnSpc>
              <a:spcAft>
                <a:spcPts val="1600"/>
              </a:spcAft>
              <a:buNone/>
            </a:pPr>
            <a:r>
              <a:rPr lang="fr-FR" sz="14400" kern="100" dirty="0">
                <a:latin typeface="Calibri" panose="020F0502020204030204" pitchFamily="34" charset="0"/>
                <a:ea typeface="Calibri" panose="020F0502020204030204" pitchFamily="34" charset="0"/>
                <a:cs typeface="Times New Roman" panose="02020603050405020304" pitchFamily="18" charset="0"/>
                <a:hlinkClick r:id="rId4"/>
              </a:rPr>
              <a:t>thibault.vinchent@competences-developpement.com</a:t>
            </a:r>
            <a:endParaRPr lang="fr-FR" sz="14400" kern="100" dirty="0">
              <a:latin typeface="Calibri" panose="020F0502020204030204" pitchFamily="34" charset="0"/>
              <a:ea typeface="Calibri" panose="020F0502020204030204" pitchFamily="34" charset="0"/>
              <a:cs typeface="Times New Roman" panose="02020603050405020304" pitchFamily="18" charset="0"/>
            </a:endParaRPr>
          </a:p>
          <a:p>
            <a:pPr marL="73800" indent="0">
              <a:lnSpc>
                <a:spcPct val="107000"/>
              </a:lnSpc>
              <a:spcAft>
                <a:spcPts val="1600"/>
              </a:spcAft>
              <a:buNone/>
            </a:pPr>
            <a:r>
              <a:rPr lang="fr-FR" sz="14400" i="1" kern="100" dirty="0">
                <a:latin typeface="Calibri" panose="020F0502020204030204" pitchFamily="34" charset="0"/>
                <a:ea typeface="Calibri" panose="020F0502020204030204" pitchFamily="34" charset="0"/>
                <a:cs typeface="Times New Roman" panose="02020603050405020304" pitchFamily="18" charset="0"/>
              </a:rPr>
              <a:t>Toujours à votre disposition pour des compléments de cours, suivi de projet.</a:t>
            </a:r>
          </a:p>
          <a:p>
            <a:pPr marL="1216800" indent="-1143000">
              <a:lnSpc>
                <a:spcPct val="107000"/>
              </a:lnSpc>
              <a:spcAft>
                <a:spcPts val="1600"/>
              </a:spcAft>
            </a:pPr>
            <a:r>
              <a:rPr lang="fr-FR" sz="14400" kern="100" dirty="0">
                <a:latin typeface="Calibri" panose="020F0502020204030204" pitchFamily="34" charset="0"/>
                <a:ea typeface="Calibri" panose="020F0502020204030204" pitchFamily="34" charset="0"/>
                <a:cs typeface="Times New Roman" panose="02020603050405020304" pitchFamily="18" charset="0"/>
              </a:rPr>
              <a:t>Formateur en conception d’applications depuis 2015 (écoles d’ingénieur, universités, instituts)</a:t>
            </a:r>
          </a:p>
          <a:p>
            <a:pPr marL="1216800" indent="-1143000">
              <a:lnSpc>
                <a:spcPct val="107000"/>
              </a:lnSpc>
              <a:spcAft>
                <a:spcPts val="1600"/>
              </a:spcAft>
            </a:pPr>
            <a:r>
              <a:rPr lang="fr-FR" sz="14400" kern="100" dirty="0">
                <a:latin typeface="Calibri" panose="020F0502020204030204" pitchFamily="34" charset="0"/>
                <a:ea typeface="Calibri" panose="020F0502020204030204" pitchFamily="34" charset="0"/>
                <a:cs typeface="Times New Roman" panose="02020603050405020304" pitchFamily="18" charset="0"/>
              </a:rPr>
              <a:t>Ingénieur développement depuis 2010 (Sopra, Toyota, Eurotunnel etc.).</a:t>
            </a:r>
          </a:p>
          <a:p>
            <a:pPr marL="73800" indent="0">
              <a:lnSpc>
                <a:spcPct val="107000"/>
              </a:lnSpc>
              <a:spcAft>
                <a:spcPts val="1600"/>
              </a:spcAft>
              <a:buNone/>
            </a:pPr>
            <a:r>
              <a:rPr lang="fr-FR" sz="14400" kern="100" dirty="0">
                <a:latin typeface="Calibri" panose="020F0502020204030204" pitchFamily="34" charset="0"/>
                <a:ea typeface="Calibri" panose="020F0502020204030204" pitchFamily="34" charset="0"/>
                <a:cs typeface="Times New Roman" panose="02020603050405020304" pitchFamily="18" charset="0"/>
              </a:rPr>
              <a:t>Illustration : Exemples de sites créés…</a:t>
            </a:r>
            <a:br>
              <a:rPr lang="fr-FR" sz="14400" kern="100" dirty="0">
                <a:latin typeface="Calibri" panose="020F0502020204030204" pitchFamily="34" charset="0"/>
                <a:ea typeface="Calibri" panose="020F0502020204030204" pitchFamily="34" charset="0"/>
                <a:cs typeface="Times New Roman" panose="02020603050405020304" pitchFamily="18" charset="0"/>
              </a:rPr>
            </a:br>
            <a:r>
              <a:rPr lang="fr-FR" sz="14400" kern="100" dirty="0">
                <a:latin typeface="Calibri" panose="020F0502020204030204" pitchFamily="34" charset="0"/>
                <a:ea typeface="Calibri" panose="020F0502020204030204" pitchFamily="34" charset="0"/>
                <a:cs typeface="Times New Roman" panose="02020603050405020304" pitchFamily="18" charset="0"/>
              </a:rPr>
              <a:t>… dont certains</a:t>
            </a:r>
            <a:r>
              <a:rPr lang="fr-FR" sz="14400" i="1" kern="100" dirty="0">
                <a:latin typeface="Calibri" panose="020F0502020204030204" pitchFamily="34" charset="0"/>
                <a:ea typeface="Calibri" panose="020F0502020204030204" pitchFamily="34" charset="0"/>
                <a:cs typeface="Times New Roman" panose="02020603050405020304" pitchFamily="18" charset="0"/>
              </a:rPr>
              <a:t> toujours en fonctionnement…</a:t>
            </a:r>
            <a:endParaRPr lang="fr-FR" sz="14400" kern="100" dirty="0">
              <a:latin typeface="Calibri" panose="020F0502020204030204" pitchFamily="34" charset="0"/>
              <a:ea typeface="Calibri" panose="020F0502020204030204" pitchFamily="34" charset="0"/>
              <a:cs typeface="Times New Roman" panose="02020603050405020304" pitchFamily="18" charset="0"/>
            </a:endParaRPr>
          </a:p>
          <a:p>
            <a:pPr marL="73800" indent="0">
              <a:buNone/>
            </a:pPr>
            <a:endParaRPr lang="fr-FR" sz="4800" dirty="0"/>
          </a:p>
        </p:txBody>
      </p:sp>
      <p:pic>
        <p:nvPicPr>
          <p:cNvPr id="7" name="Image 6" descr="Une image contenant texte, Téléphone mobile, Ordinateur tablette, Appareil de communication&#10;&#10;Description générée automatiquement">
            <a:extLst>
              <a:ext uri="{FF2B5EF4-FFF2-40B4-BE49-F238E27FC236}">
                <a16:creationId xmlns:a16="http://schemas.microsoft.com/office/drawing/2014/main" id="{0F499A28-B532-7022-F132-E2DEF693CFCB}"/>
              </a:ext>
            </a:extLst>
          </p:cNvPr>
          <p:cNvPicPr>
            <a:picLocks noChangeAspect="1"/>
          </p:cNvPicPr>
          <p:nvPr/>
        </p:nvPicPr>
        <p:blipFill>
          <a:blip r:embed="rId5"/>
          <a:stretch>
            <a:fillRect/>
          </a:stretch>
        </p:blipFill>
        <p:spPr>
          <a:xfrm>
            <a:off x="-33758" y="-1"/>
            <a:ext cx="12190476" cy="13714286"/>
          </a:xfrm>
          <a:prstGeom prst="rect">
            <a:avLst/>
          </a:prstGeom>
        </p:spPr>
      </p:pic>
    </p:spTree>
    <p:extLst>
      <p:ext uri="{BB962C8B-B14F-4D97-AF65-F5344CB8AC3E}">
        <p14:creationId xmlns:p14="http://schemas.microsoft.com/office/powerpoint/2010/main" val="3220235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lang="fr-FR" dirty="0"/>
              <a:t>CSS avancé</a:t>
            </a:r>
            <a:endParaRPr dirty="0"/>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 CSS 3</a:t>
            </a:r>
            <a:endParaRPr dirty="0"/>
          </a:p>
        </p:txBody>
      </p:sp>
      <p:sp>
        <p:nvSpPr>
          <p:cNvPr id="67" name="Jour 1 : Recueillir le besoin…"/>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err="1"/>
              <a:t>Flexbox</a:t>
            </a:r>
            <a:r>
              <a:rPr lang="fr-FR" dirty="0"/>
              <a:t> : </a:t>
            </a:r>
            <a:r>
              <a:rPr lang="fr-FR" dirty="0">
                <a:hlinkClick r:id="rId2"/>
              </a:rPr>
              <a:t>https://flexboxfroggy.com/#fr</a:t>
            </a:r>
            <a:endParaRPr lang="fr-FR" dirty="0"/>
          </a:p>
          <a:p>
            <a:r>
              <a:rPr lang="fr-FR" dirty="0" err="1"/>
              <a:t>Grid</a:t>
            </a:r>
            <a:r>
              <a:rPr lang="fr-FR" dirty="0"/>
              <a:t> : </a:t>
            </a:r>
            <a:r>
              <a:rPr lang="fr-FR" dirty="0">
                <a:hlinkClick r:id="rId3"/>
              </a:rPr>
              <a:t>https://codepip.com/games/grid-garden/</a:t>
            </a:r>
            <a:endParaRPr lang="fr-FR" dirty="0"/>
          </a:p>
          <a:p>
            <a:r>
              <a:rPr lang="fr-FR" dirty="0"/>
              <a:t>Version jour / nuit : </a:t>
            </a:r>
            <a:r>
              <a:rPr lang="fr-FR" dirty="0">
                <a:hlinkClick r:id="rId4"/>
              </a:rPr>
              <a:t>https://developer.mozilla.org/fr/docs/Web/CSS/@media/prefers-color-scheme</a:t>
            </a:r>
            <a:endParaRPr lang="fr-FR" dirty="0"/>
          </a:p>
          <a:p>
            <a:r>
              <a:rPr lang="fr-FR" dirty="0"/>
              <a:t>Animation : </a:t>
            </a:r>
            <a:r>
              <a:rPr lang="fr-FR" dirty="0">
                <a:hlinkClick r:id="rId5"/>
              </a:rPr>
              <a:t>Transition</a:t>
            </a:r>
            <a:r>
              <a:rPr lang="fr-FR" dirty="0"/>
              <a:t> et </a:t>
            </a:r>
            <a:r>
              <a:rPr lang="fr-FR" dirty="0" err="1">
                <a:hlinkClick r:id="rId6"/>
              </a:rPr>
              <a:t>keyframes</a:t>
            </a:r>
            <a:endParaRPr lang="fr-FR" dirty="0"/>
          </a:p>
          <a:p>
            <a:r>
              <a:rPr lang="fr-FR" dirty="0"/>
              <a:t>Variables : </a:t>
            </a:r>
            <a:r>
              <a:rPr lang="fr-FR" dirty="0">
                <a:hlinkClick r:id="rId7"/>
              </a:rPr>
              <a:t>https://developer.mozilla.org/fr/docs/Web/CSS/Using_CSS_custom_properties</a:t>
            </a:r>
            <a:endParaRPr lang="fr-FR" dirty="0"/>
          </a:p>
        </p:txBody>
      </p:sp>
    </p:spTree>
    <p:extLst>
      <p:ext uri="{BB962C8B-B14F-4D97-AF65-F5344CB8AC3E}">
        <p14:creationId xmlns:p14="http://schemas.microsoft.com/office/powerpoint/2010/main" val="279354776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lang="fr-FR" dirty="0"/>
              <a:t>Plus loin avec CSS</a:t>
            </a:r>
            <a:endParaRPr dirty="0"/>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 CSS 3</a:t>
            </a:r>
            <a:endParaRPr dirty="0"/>
          </a:p>
        </p:txBody>
      </p:sp>
      <p:sp>
        <p:nvSpPr>
          <p:cNvPr id="67" name="Jour 1 : Recueillir le besoin…"/>
          <p:cNvSpPr txBox="1">
            <a:spLocks noGrp="1"/>
          </p:cNvSpPr>
          <p:nvPr>
            <p:ph type="body" idx="21"/>
          </p:nvPr>
        </p:nvSpPr>
        <p:spPr>
          <a:xfrm>
            <a:off x="1206498" y="4248503"/>
            <a:ext cx="21971000" cy="825601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Bootstrap : </a:t>
            </a:r>
            <a:r>
              <a:rPr lang="fr-FR" dirty="0" err="1"/>
              <a:t>cf</a:t>
            </a:r>
            <a:r>
              <a:rPr lang="fr-FR" dirty="0"/>
              <a:t> </a:t>
            </a:r>
            <a:r>
              <a:rPr lang="fr-FR" dirty="0">
                <a:hlinkClick r:id="rId2"/>
              </a:rPr>
              <a:t>https://je-code.com/support-de-cours/web-avance-les-framework-css.pdf</a:t>
            </a:r>
            <a:endParaRPr lang="fr-FR" dirty="0"/>
          </a:p>
          <a:p>
            <a:r>
              <a:rPr lang="fr-FR" dirty="0"/>
              <a:t>LESS / SASS : </a:t>
            </a:r>
            <a:r>
              <a:rPr lang="fr-FR" dirty="0" err="1"/>
              <a:t>cf</a:t>
            </a:r>
            <a:r>
              <a:rPr lang="fr-FR" dirty="0"/>
              <a:t> </a:t>
            </a:r>
            <a:r>
              <a:rPr lang="fr-FR" dirty="0">
                <a:hlinkClick r:id="rId3"/>
              </a:rPr>
              <a:t>https://je-code.com/support-de-cours/web-avance-preprocesseurs-css-sass-less.pdf</a:t>
            </a:r>
            <a:endParaRPr lang="fr-FR" dirty="0"/>
          </a:p>
          <a:p>
            <a:r>
              <a:rPr lang="fr-FR" dirty="0" err="1"/>
              <a:t>Tailwind</a:t>
            </a:r>
            <a:r>
              <a:rPr lang="fr-FR" dirty="0"/>
              <a:t> : </a:t>
            </a:r>
            <a:r>
              <a:rPr lang="fr-FR" dirty="0">
                <a:hlinkClick r:id="rId4"/>
              </a:rPr>
              <a:t>https://www.creative-tim.com/twcomponents/cheatsheet/</a:t>
            </a:r>
            <a:endParaRPr lang="fr-FR" dirty="0"/>
          </a:p>
        </p:txBody>
      </p:sp>
    </p:spTree>
    <p:extLst>
      <p:ext uri="{BB962C8B-B14F-4D97-AF65-F5344CB8AC3E}">
        <p14:creationId xmlns:p14="http://schemas.microsoft.com/office/powerpoint/2010/main" val="159825675"/>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E5E43-291A-2672-AC8D-140BF1F372A3}"/>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0FE11FE9-4B48-8ACF-BBF6-B46DD0ED852F}"/>
              </a:ext>
            </a:extLst>
          </p:cNvPr>
          <p:cNvSpPr txBox="1">
            <a:spLocks noGrp="1"/>
          </p:cNvSpPr>
          <p:nvPr>
            <p:ph type="body" sz="quarter" idx="1"/>
          </p:nvPr>
        </p:nvSpPr>
        <p:spPr>
          <a:prstGeom prst="rect">
            <a:avLst/>
          </a:prstGeom>
        </p:spPr>
        <p:txBody>
          <a:bodyPr/>
          <a:lstStyle/>
          <a:p>
            <a:r>
              <a:rPr lang="fr-FR"/>
              <a:t>Responsive Web </a:t>
            </a:r>
            <a:r>
              <a:rPr lang="fr-FR" dirty="0"/>
              <a:t>D</a:t>
            </a:r>
            <a:r>
              <a:rPr lang="fr-FR"/>
              <a:t>esign</a:t>
            </a:r>
            <a:endParaRPr dirty="0"/>
          </a:p>
        </p:txBody>
      </p:sp>
      <p:sp>
        <p:nvSpPr>
          <p:cNvPr id="66" name="Ingénieurie des besoins &amp; Analyse de l’existant">
            <a:extLst>
              <a:ext uri="{FF2B5EF4-FFF2-40B4-BE49-F238E27FC236}">
                <a16:creationId xmlns:a16="http://schemas.microsoft.com/office/drawing/2014/main" id="{B4DE66B3-254C-9AF0-4BCB-935F41791409}"/>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 CSS 3</a:t>
            </a:r>
            <a:endParaRPr dirty="0"/>
          </a:p>
        </p:txBody>
      </p:sp>
      <p:pic>
        <p:nvPicPr>
          <p:cNvPr id="1026" name="Picture 2" descr="Illustration of a responsive web design.">
            <a:extLst>
              <a:ext uri="{FF2B5EF4-FFF2-40B4-BE49-F238E27FC236}">
                <a16:creationId xmlns:a16="http://schemas.microsoft.com/office/drawing/2014/main" id="{1D33C66B-1154-298E-789A-5190AAED56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98950"/>
            <a:ext cx="24384000" cy="92659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op 14 Responsive Web Design Examples">
            <a:extLst>
              <a:ext uri="{FF2B5EF4-FFF2-40B4-BE49-F238E27FC236}">
                <a16:creationId xmlns:a16="http://schemas.microsoft.com/office/drawing/2014/main" id="{DE257E1A-1624-07E5-E29A-EA05A119B3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48001" y="-34925"/>
            <a:ext cx="8636000" cy="4331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284708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dirty="0" err="1"/>
              <a:t>Programme</a:t>
            </a:r>
            <a:endParaRPr dirty="0"/>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a:t>
            </a:r>
            <a:endParaRPr dirty="0"/>
          </a:p>
        </p:txBody>
      </p:sp>
      <p:sp>
        <p:nvSpPr>
          <p:cNvPr id="67" name="Jour 1 : Recueillir le besoin…"/>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92500" lnSpcReduction="20000"/>
          </a:bodyPr>
          <a:lstStyle/>
          <a:p>
            <a:r>
              <a:rPr lang="fr-FR" dirty="0">
                <a:effectLst/>
              </a:rPr>
              <a:t>Le web &amp; bases de GIT</a:t>
            </a:r>
          </a:p>
          <a:p>
            <a:r>
              <a:rPr lang="fr-FR" dirty="0"/>
              <a:t>HTML bases</a:t>
            </a:r>
          </a:p>
          <a:p>
            <a:r>
              <a:rPr lang="fr-FR" dirty="0"/>
              <a:t>HTML formulaires</a:t>
            </a:r>
          </a:p>
          <a:p>
            <a:r>
              <a:rPr lang="fr-FR" dirty="0"/>
              <a:t>CSS bases</a:t>
            </a:r>
          </a:p>
          <a:p>
            <a:r>
              <a:rPr lang="fr-FR" dirty="0"/>
              <a:t>CSS concept des boites</a:t>
            </a:r>
          </a:p>
          <a:p>
            <a:r>
              <a:rPr lang="fr-FR" dirty="0"/>
              <a:t>CSS responsive</a:t>
            </a:r>
          </a:p>
          <a:p>
            <a:r>
              <a:rPr lang="fr-FR" dirty="0"/>
              <a:t>CSS avancé : </a:t>
            </a:r>
            <a:r>
              <a:rPr lang="fr-FR" dirty="0" err="1"/>
              <a:t>flewbox</a:t>
            </a:r>
            <a:r>
              <a:rPr lang="fr-FR" dirty="0"/>
              <a:t>, </a:t>
            </a:r>
            <a:r>
              <a:rPr lang="fr-FR" dirty="0" err="1"/>
              <a:t>grid</a:t>
            </a:r>
            <a:r>
              <a:rPr lang="fr-FR" dirty="0"/>
              <a:t>, variables etc.</a:t>
            </a:r>
          </a:p>
          <a:p>
            <a:r>
              <a:rPr lang="fr-FR" dirty="0"/>
              <a:t>Plus loin avec CSS : Bootstrap, LESS / SASS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36750-556E-B8F1-4A1C-F223378603B9}"/>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73EB6C00-2FC4-0E82-A8E1-15C4F74FE66C}"/>
              </a:ext>
            </a:extLst>
          </p:cNvPr>
          <p:cNvSpPr txBox="1">
            <a:spLocks noGrp="1"/>
          </p:cNvSpPr>
          <p:nvPr>
            <p:ph type="body" sz="quarter" idx="1"/>
          </p:nvPr>
        </p:nvSpPr>
        <p:spPr>
          <a:prstGeom prst="rect">
            <a:avLst/>
          </a:prstGeom>
        </p:spPr>
        <p:txBody>
          <a:bodyPr/>
          <a:lstStyle/>
          <a:p>
            <a:r>
              <a:rPr lang="fr-FR" dirty="0">
                <a:effectLst/>
              </a:rPr>
              <a:t>Présentation</a:t>
            </a:r>
          </a:p>
        </p:txBody>
      </p:sp>
      <p:sp>
        <p:nvSpPr>
          <p:cNvPr id="66" name="Ingénieurie des besoins &amp; Analyse de l’existant">
            <a:extLst>
              <a:ext uri="{FF2B5EF4-FFF2-40B4-BE49-F238E27FC236}">
                <a16:creationId xmlns:a16="http://schemas.microsoft.com/office/drawing/2014/main" id="{177C06EE-DB6D-4B7F-F6B2-D58280F0B925}"/>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B70E0B47-10A4-B7E6-4238-BC8F9AD361B4}"/>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Objectifs de ce cours</a:t>
            </a:r>
          </a:p>
          <a:p>
            <a:r>
              <a:rPr lang="fr-FR" dirty="0"/>
              <a:t>Projet pédagogique</a:t>
            </a:r>
            <a:br>
              <a:rPr lang="fr-FR" dirty="0"/>
            </a:br>
            <a:r>
              <a:rPr lang="fr-FR" dirty="0"/>
              <a:t>Mise en pratique à travers un projet fil rouge: le CV en ligne</a:t>
            </a:r>
            <a:br>
              <a:rPr lang="fr-FR" dirty="0"/>
            </a:br>
            <a:r>
              <a:rPr lang="fr-FR" dirty="0"/>
              <a:t>Socle commun + annexes facultatives</a:t>
            </a:r>
          </a:p>
          <a:p>
            <a:r>
              <a:rPr lang="fr-FR" dirty="0"/>
              <a:t>Mon conseil</a:t>
            </a:r>
          </a:p>
          <a:p>
            <a:r>
              <a:rPr lang="fr-FR" dirty="0"/>
              <a:t>Difficulté / Notation</a:t>
            </a:r>
          </a:p>
          <a:p>
            <a:r>
              <a:rPr lang="fr-FR" dirty="0"/>
              <a:t>Nouveautés 2025/2026</a:t>
            </a:r>
          </a:p>
          <a:p>
            <a:r>
              <a:rPr lang="fr-FR" dirty="0"/>
              <a:t> Site du cours: </a:t>
            </a:r>
            <a:r>
              <a:rPr lang="fr-FR" dirty="0">
                <a:hlinkClick r:id="rId3"/>
              </a:rPr>
              <a:t>www.je-code.com</a:t>
            </a:r>
            <a:endParaRPr lang="fr-FR" dirty="0"/>
          </a:p>
          <a:p>
            <a:pPr marL="0" indent="0">
              <a:buNone/>
            </a:pPr>
            <a:endParaRPr lang="fr-FR" dirty="0"/>
          </a:p>
        </p:txBody>
      </p:sp>
    </p:spTree>
    <p:extLst>
      <p:ext uri="{BB962C8B-B14F-4D97-AF65-F5344CB8AC3E}">
        <p14:creationId xmlns:p14="http://schemas.microsoft.com/office/powerpoint/2010/main" val="196981225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 name="0.1. Programme de ces 3 jours"/>
          <p:cNvSpPr txBox="1">
            <a:spLocks noGrp="1"/>
          </p:cNvSpPr>
          <p:nvPr>
            <p:ph type="body" sz="quarter" idx="1"/>
          </p:nvPr>
        </p:nvSpPr>
        <p:spPr>
          <a:prstGeom prst="rect">
            <a:avLst/>
          </a:prstGeom>
        </p:spPr>
        <p:txBody>
          <a:bodyPr/>
          <a:lstStyle/>
          <a:p>
            <a:r>
              <a:rPr lang="fr-FR" dirty="0"/>
              <a:t>Enchainement des évaluations</a:t>
            </a:r>
            <a:endParaRPr lang="fr-FR" dirty="0">
              <a:effectLst/>
            </a:endParaRPr>
          </a:p>
        </p:txBody>
      </p:sp>
      <p:sp>
        <p:nvSpPr>
          <p:cNvPr id="66" name="Ingénieurie des besoins &amp; Analyse de l’existant"/>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Le web et le HTML</a:t>
            </a:r>
            <a:br>
              <a:rPr lang="fr-FR" dirty="0"/>
            </a:br>
            <a:r>
              <a:rPr lang="fr-FR" u="sng" dirty="0"/>
              <a:t>Évaluation 1 (QCM)</a:t>
            </a:r>
          </a:p>
          <a:p>
            <a:r>
              <a:rPr lang="fr-FR" dirty="0"/>
              <a:t>La mise en page avec CSS</a:t>
            </a:r>
            <a:br>
              <a:rPr lang="fr-FR" dirty="0"/>
            </a:br>
            <a:r>
              <a:rPr lang="fr-FR" u="sng" dirty="0"/>
              <a:t>Évaluation (QCM) &amp; Projet noté</a:t>
            </a:r>
          </a:p>
          <a:p>
            <a:r>
              <a:rPr lang="fr-FR" dirty="0"/>
              <a:t>Les bases de Javascript</a:t>
            </a:r>
          </a:p>
          <a:p>
            <a:r>
              <a:rPr lang="fr-FR" dirty="0"/>
              <a:t>Les bases de PHP / MySQL</a:t>
            </a:r>
            <a:br>
              <a:rPr lang="fr-FR" dirty="0"/>
            </a:br>
            <a:r>
              <a:rPr lang="fr-FR" u="sng" dirty="0"/>
              <a:t>Évaluation (QCM) &amp; Projet noté</a:t>
            </a:r>
          </a:p>
          <a:p>
            <a:r>
              <a:rPr lang="fr-FR" dirty="0"/>
              <a:t>Panorama du monde de l’informatique</a:t>
            </a:r>
          </a:p>
        </p:txBody>
      </p:sp>
    </p:spTree>
    <p:extLst>
      <p:ext uri="{BB962C8B-B14F-4D97-AF65-F5344CB8AC3E}">
        <p14:creationId xmlns:p14="http://schemas.microsoft.com/office/powerpoint/2010/main" val="11388334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E2A40-F7CA-E53D-2BC5-15E812E7501A}"/>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C3951AC1-A32C-3E7B-047D-3495663735BC}"/>
              </a:ext>
            </a:extLst>
          </p:cNvPr>
          <p:cNvSpPr txBox="1">
            <a:spLocks noGrp="1"/>
          </p:cNvSpPr>
          <p:nvPr>
            <p:ph type="body" sz="quarter" idx="1"/>
          </p:nvPr>
        </p:nvSpPr>
        <p:spPr>
          <a:prstGeom prst="rect">
            <a:avLst/>
          </a:prstGeom>
        </p:spPr>
        <p:txBody>
          <a:bodyPr/>
          <a:lstStyle/>
          <a:p>
            <a:r>
              <a:rPr lang="fr-FR" dirty="0"/>
              <a:t>Annexes</a:t>
            </a:r>
            <a:endParaRPr lang="fr-FR" dirty="0">
              <a:effectLst/>
            </a:endParaRPr>
          </a:p>
        </p:txBody>
      </p:sp>
      <p:sp>
        <p:nvSpPr>
          <p:cNvPr id="66" name="Ingénieurie des besoins &amp; Analyse de l’existant">
            <a:extLst>
              <a:ext uri="{FF2B5EF4-FFF2-40B4-BE49-F238E27FC236}">
                <a16:creationId xmlns:a16="http://schemas.microsoft.com/office/drawing/2014/main" id="{279050B3-BA2E-5693-CE28-72183CCEDBD4}"/>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72FD45E9-40DC-262D-82A6-9BC34FB972EC}"/>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pPr marL="0" indent="0">
              <a:buNone/>
            </a:pPr>
            <a:r>
              <a:rPr lang="fr-FR" dirty="0"/>
              <a:t>Pour ceux maitrisant déjà les bases et ayant au préalable effectué les exercices :</a:t>
            </a:r>
          </a:p>
          <a:p>
            <a:r>
              <a:rPr lang="fr-FR" dirty="0"/>
              <a:t>Les </a:t>
            </a:r>
            <a:r>
              <a:rPr lang="fr-FR" dirty="0" err="1"/>
              <a:t>preprocesseurs</a:t>
            </a:r>
            <a:r>
              <a:rPr lang="fr-FR" dirty="0"/>
              <a:t> CSS avec LESS et SASS</a:t>
            </a:r>
          </a:p>
          <a:p>
            <a:r>
              <a:rPr lang="fr-FR" dirty="0"/>
              <a:t> Le </a:t>
            </a:r>
            <a:r>
              <a:rPr lang="fr-FR" dirty="0" err="1"/>
              <a:t>versionning</a:t>
            </a:r>
            <a:r>
              <a:rPr lang="fr-FR" dirty="0"/>
              <a:t> avec GIT</a:t>
            </a:r>
          </a:p>
          <a:p>
            <a:r>
              <a:rPr lang="fr-FR" dirty="0"/>
              <a:t> Les </a:t>
            </a:r>
            <a:r>
              <a:rPr lang="fr-FR" dirty="0" err="1"/>
              <a:t>framework</a:t>
            </a:r>
            <a:r>
              <a:rPr lang="fr-FR" dirty="0"/>
              <a:t> CSS avec Bootstrap</a:t>
            </a:r>
          </a:p>
          <a:p>
            <a:r>
              <a:rPr lang="fr-FR" dirty="0"/>
              <a:t> Les librairies JS avec </a:t>
            </a:r>
            <a:r>
              <a:rPr lang="fr-FR" dirty="0" err="1"/>
              <a:t>Jquery</a:t>
            </a:r>
            <a:endParaRPr lang="fr-FR" dirty="0"/>
          </a:p>
          <a:p>
            <a:r>
              <a:rPr lang="fr-FR" dirty="0"/>
              <a:t> La structuration de code MVC</a:t>
            </a:r>
          </a:p>
          <a:p>
            <a:r>
              <a:rPr lang="fr-FR" dirty="0"/>
              <a:t> Javascript avancé</a:t>
            </a:r>
          </a:p>
        </p:txBody>
      </p:sp>
    </p:spTree>
    <p:extLst>
      <p:ext uri="{BB962C8B-B14F-4D97-AF65-F5344CB8AC3E}">
        <p14:creationId xmlns:p14="http://schemas.microsoft.com/office/powerpoint/2010/main" val="105291077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EB32E-47A1-B56A-3CC0-2FF31C8FC200}"/>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0A8E5579-DDB2-221F-3A88-E1E5468C1721}"/>
              </a:ext>
            </a:extLst>
          </p:cNvPr>
          <p:cNvSpPr txBox="1">
            <a:spLocks noGrp="1"/>
          </p:cNvSpPr>
          <p:nvPr>
            <p:ph type="body" sz="quarter" idx="1"/>
          </p:nvPr>
        </p:nvSpPr>
        <p:spPr>
          <a:prstGeom prst="rect">
            <a:avLst/>
          </a:prstGeom>
        </p:spPr>
        <p:txBody>
          <a:bodyPr/>
          <a:lstStyle/>
          <a:p>
            <a:r>
              <a:rPr lang="fr-FR" dirty="0">
                <a:effectLst/>
              </a:rPr>
              <a:t>Aujourd’hui</a:t>
            </a:r>
          </a:p>
        </p:txBody>
      </p:sp>
      <p:sp>
        <p:nvSpPr>
          <p:cNvPr id="66" name="Ingénieurie des besoins &amp; Analyse de l’existant">
            <a:extLst>
              <a:ext uri="{FF2B5EF4-FFF2-40B4-BE49-F238E27FC236}">
                <a16:creationId xmlns:a16="http://schemas.microsoft.com/office/drawing/2014/main" id="{04176F05-274A-98C7-48E8-AC1E0E032196}"/>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DDE823DC-DBC6-4373-500E-51B796035CF4}"/>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Principes généraux de fonctionnement du web dans un contexte de développement</a:t>
            </a:r>
            <a:br>
              <a:rPr lang="fr-FR" dirty="0"/>
            </a:br>
            <a:r>
              <a:rPr lang="fr-FR" dirty="0"/>
              <a:t>L’environnement logiciel</a:t>
            </a:r>
            <a:br>
              <a:rPr lang="fr-FR" dirty="0"/>
            </a:br>
            <a:r>
              <a:rPr lang="fr-FR" dirty="0"/>
              <a:t>La notion de serveur</a:t>
            </a:r>
            <a:br>
              <a:rPr lang="fr-FR" dirty="0"/>
            </a:br>
            <a:r>
              <a:rPr lang="fr-FR" dirty="0"/>
              <a:t>Les bases du HTML</a:t>
            </a:r>
          </a:p>
          <a:p>
            <a:r>
              <a:rPr lang="fr-FR" dirty="0"/>
              <a:t>Mise en pratique:</a:t>
            </a:r>
            <a:br>
              <a:rPr lang="fr-FR" dirty="0"/>
            </a:br>
            <a:r>
              <a:rPr lang="fr-FR" dirty="0"/>
              <a:t>Création d’une page basique</a:t>
            </a:r>
            <a:br>
              <a:rPr lang="fr-FR" dirty="0"/>
            </a:br>
            <a:r>
              <a:rPr lang="fr-FR" dirty="0"/>
              <a:t>Affichage dans un navigateur</a:t>
            </a:r>
            <a:br>
              <a:rPr lang="fr-FR" dirty="0"/>
            </a:br>
            <a:r>
              <a:rPr lang="fr-FR" dirty="0"/>
              <a:t>Mise en ligne</a:t>
            </a:r>
            <a:br>
              <a:rPr lang="fr-FR" dirty="0"/>
            </a:br>
            <a:r>
              <a:rPr lang="fr-FR" dirty="0"/>
              <a:t>Amélioration de la page</a:t>
            </a:r>
            <a:br>
              <a:rPr lang="fr-FR" dirty="0"/>
            </a:br>
            <a:r>
              <a:rPr lang="fr-FR" dirty="0"/>
              <a:t>Annexe: la plateforme </a:t>
            </a:r>
            <a:r>
              <a:rPr lang="fr-FR" dirty="0" err="1"/>
              <a:t>Github</a:t>
            </a:r>
            <a:endParaRPr lang="fr-FR" dirty="0"/>
          </a:p>
          <a:p>
            <a:endParaRPr lang="fr-FR" dirty="0"/>
          </a:p>
        </p:txBody>
      </p:sp>
    </p:spTree>
    <p:extLst>
      <p:ext uri="{BB962C8B-B14F-4D97-AF65-F5344CB8AC3E}">
        <p14:creationId xmlns:p14="http://schemas.microsoft.com/office/powerpoint/2010/main" val="404466256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D5D98-2113-F0CE-6AEB-6D6FB26102D7}"/>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3E51FF95-646A-8B1D-AAC1-21E07583BF61}"/>
              </a:ext>
            </a:extLst>
          </p:cNvPr>
          <p:cNvSpPr txBox="1">
            <a:spLocks noGrp="1"/>
          </p:cNvSpPr>
          <p:nvPr>
            <p:ph type="body" sz="quarter" idx="1"/>
          </p:nvPr>
        </p:nvSpPr>
        <p:spPr>
          <a:prstGeom prst="rect">
            <a:avLst/>
          </a:prstGeom>
        </p:spPr>
        <p:txBody>
          <a:bodyPr/>
          <a:lstStyle/>
          <a:p>
            <a:r>
              <a:rPr lang="fr-FR" dirty="0">
                <a:effectLst/>
              </a:rPr>
              <a:t>Exercice 1 : première page html</a:t>
            </a:r>
          </a:p>
        </p:txBody>
      </p:sp>
      <p:sp>
        <p:nvSpPr>
          <p:cNvPr id="66" name="Ingénieurie des besoins &amp; Analyse de l’existant">
            <a:extLst>
              <a:ext uri="{FF2B5EF4-FFF2-40B4-BE49-F238E27FC236}">
                <a16:creationId xmlns:a16="http://schemas.microsoft.com/office/drawing/2014/main" id="{1A77FC6A-B0D9-5E49-8910-68D68BD5A300}"/>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sp>
        <p:nvSpPr>
          <p:cNvPr id="67" name="Jour 1 : Recueillir le besoin…">
            <a:extLst>
              <a:ext uri="{FF2B5EF4-FFF2-40B4-BE49-F238E27FC236}">
                <a16:creationId xmlns:a16="http://schemas.microsoft.com/office/drawing/2014/main" id="{DFB75CF4-CB30-1967-6199-86AD7CB75974}"/>
              </a:ext>
            </a:extLst>
          </p:cNvPr>
          <p:cNvSpPr txBox="1">
            <a:spLocks noGrp="1"/>
          </p:cNvSpPr>
          <p:nvPr>
            <p:ph type="body" idx="21"/>
          </p:nvPr>
        </p:nvSpPr>
        <p:spPr>
          <a:xfrm>
            <a:off x="1206498" y="4248503"/>
            <a:ext cx="21971000" cy="825601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lnSpcReduction="10000"/>
          </a:bodyPr>
          <a:lstStyle/>
          <a:p>
            <a:r>
              <a:rPr lang="fr-FR" dirty="0"/>
              <a:t>Installation du logiciel Visual Studio Code (aussi appelé </a:t>
            </a:r>
            <a:r>
              <a:rPr lang="fr-FR" dirty="0" err="1"/>
              <a:t>VSCode</a:t>
            </a:r>
            <a:r>
              <a:rPr lang="fr-FR" dirty="0"/>
              <a:t>).</a:t>
            </a:r>
            <a:br>
              <a:rPr lang="fr-FR" dirty="0"/>
            </a:br>
            <a:r>
              <a:rPr lang="fr-FR" dirty="0"/>
              <a:t>Permet la coloration syntaxique, à l’instar d’autres IDE comme Notepad++, </a:t>
            </a:r>
            <a:r>
              <a:rPr lang="fr-FR" dirty="0" err="1"/>
              <a:t>SublimeText</a:t>
            </a:r>
            <a:r>
              <a:rPr lang="fr-FR" dirty="0"/>
              <a:t>, </a:t>
            </a:r>
            <a:r>
              <a:rPr lang="fr-FR" dirty="0" err="1"/>
              <a:t>Brackets</a:t>
            </a:r>
            <a:r>
              <a:rPr lang="fr-FR" dirty="0"/>
              <a:t>, Eclipse, Android Studio, </a:t>
            </a:r>
            <a:r>
              <a:rPr lang="fr-FR" dirty="0" err="1"/>
              <a:t>Xcode</a:t>
            </a:r>
            <a:r>
              <a:rPr lang="fr-FR" dirty="0"/>
              <a:t>, </a:t>
            </a:r>
            <a:r>
              <a:rPr lang="fr-FR" dirty="0" err="1"/>
              <a:t>IntelliJ</a:t>
            </a:r>
            <a:r>
              <a:rPr lang="fr-FR" dirty="0"/>
              <a:t> IDEA etc. </a:t>
            </a:r>
            <a:r>
              <a:rPr lang="fr-FR" dirty="0" err="1"/>
              <a:t>VSCode</a:t>
            </a:r>
            <a:r>
              <a:rPr lang="fr-FR" dirty="0"/>
              <a:t> de Microsoft s’est imposé depuis quelques années comme la référence.</a:t>
            </a:r>
          </a:p>
          <a:p>
            <a:r>
              <a:rPr lang="fr-FR" dirty="0"/>
              <a:t>Création de votre page.</a:t>
            </a:r>
            <a:br>
              <a:rPr lang="fr-FR" dirty="0"/>
            </a:br>
            <a:r>
              <a:rPr lang="fr-FR" dirty="0"/>
              <a:t>Nommez là « index.html », nous verrons par la suite pourquoi c’est important.</a:t>
            </a:r>
          </a:p>
          <a:p>
            <a:r>
              <a:rPr lang="fr-FR" dirty="0"/>
              <a:t>Quelques précautions:</a:t>
            </a:r>
            <a:br>
              <a:rPr lang="fr-FR" dirty="0"/>
            </a:br>
            <a:r>
              <a:rPr lang="fr-FR" dirty="0"/>
              <a:t>Attention au nom des fichiers et dossiers: utiliser la notation </a:t>
            </a:r>
            <a:r>
              <a:rPr lang="fr-FR" dirty="0" err="1"/>
              <a:t>camelCase</a:t>
            </a:r>
            <a:r>
              <a:rPr lang="fr-FR" dirty="0"/>
              <a:t>.</a:t>
            </a:r>
            <a:br>
              <a:rPr lang="fr-FR" dirty="0"/>
            </a:br>
            <a:r>
              <a:rPr lang="fr-FR" dirty="0"/>
              <a:t>Enregistrer dans un dossier auquel vous saurez accéder facilement.</a:t>
            </a:r>
            <a:br>
              <a:rPr lang="fr-FR" dirty="0"/>
            </a:br>
            <a:r>
              <a:rPr lang="fr-FR" dirty="0"/>
              <a:t>Indiquer la bonne extension du document.</a:t>
            </a:r>
          </a:p>
          <a:p>
            <a:r>
              <a:rPr lang="fr-FR" dirty="0"/>
              <a:t> Ouverture de la page en local.</a:t>
            </a:r>
          </a:p>
        </p:txBody>
      </p:sp>
    </p:spTree>
    <p:extLst>
      <p:ext uri="{BB962C8B-B14F-4D97-AF65-F5344CB8AC3E}">
        <p14:creationId xmlns:p14="http://schemas.microsoft.com/office/powerpoint/2010/main" val="103207745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12742-2A94-E0FF-C37B-0DAA3CB4659D}"/>
            </a:ext>
          </a:extLst>
        </p:cNvPr>
        <p:cNvGrpSpPr/>
        <p:nvPr/>
      </p:nvGrpSpPr>
      <p:grpSpPr>
        <a:xfrm>
          <a:off x="0" y="0"/>
          <a:ext cx="0" cy="0"/>
          <a:chOff x="0" y="0"/>
          <a:chExt cx="0" cy="0"/>
        </a:xfrm>
      </p:grpSpPr>
      <p:sp>
        <p:nvSpPr>
          <p:cNvPr id="65" name="0.1. Programme de ces 3 jours">
            <a:extLst>
              <a:ext uri="{FF2B5EF4-FFF2-40B4-BE49-F238E27FC236}">
                <a16:creationId xmlns:a16="http://schemas.microsoft.com/office/drawing/2014/main" id="{6CDE6B8C-C12B-1393-6549-C905D4FF5CF6}"/>
              </a:ext>
            </a:extLst>
          </p:cNvPr>
          <p:cNvSpPr txBox="1">
            <a:spLocks noGrp="1"/>
          </p:cNvSpPr>
          <p:nvPr>
            <p:ph type="body" sz="quarter" idx="1"/>
          </p:nvPr>
        </p:nvSpPr>
        <p:spPr>
          <a:prstGeom prst="rect">
            <a:avLst/>
          </a:prstGeom>
        </p:spPr>
        <p:txBody>
          <a:bodyPr/>
          <a:lstStyle/>
          <a:p>
            <a:r>
              <a:rPr lang="fr-FR" dirty="0">
                <a:effectLst/>
              </a:rPr>
              <a:t>Architecture local / serveur</a:t>
            </a:r>
          </a:p>
        </p:txBody>
      </p:sp>
      <p:sp>
        <p:nvSpPr>
          <p:cNvPr id="66" name="Ingénieurie des besoins &amp; Analyse de l’existant">
            <a:extLst>
              <a:ext uri="{FF2B5EF4-FFF2-40B4-BE49-F238E27FC236}">
                <a16:creationId xmlns:a16="http://schemas.microsoft.com/office/drawing/2014/main" id="{68A55877-26AE-7135-1E3D-F700783FEB40}"/>
              </a:ext>
            </a:extLst>
          </p:cNvPr>
          <p:cNvSpPr txBox="1">
            <a:spLocks noGrp="1"/>
          </p:cNvSpPr>
          <p:nvPr>
            <p:ph type="title"/>
          </p:nvPr>
        </p:nvSpPr>
        <p:spPr>
          <a:prstGeom prst="rect">
            <a:avLst/>
          </a:prstGeom>
        </p:spPr>
        <p:txBody>
          <a:bodyPr>
            <a:normAutofit/>
          </a:bodyPr>
          <a:lstStyle/>
          <a:p>
            <a:pPr defTabSz="800735">
              <a:lnSpc>
                <a:spcPct val="100000"/>
              </a:lnSpc>
              <a:defRPr sz="4753" spc="0"/>
            </a:pPr>
            <a:r>
              <a:rPr lang="fr-FR" dirty="0"/>
              <a:t>HTML 5, CSS 3 // Le web &amp; bases de GIT</a:t>
            </a:r>
            <a:br>
              <a:rPr lang="fr-FR" dirty="0"/>
            </a:br>
            <a:endParaRPr dirty="0"/>
          </a:p>
        </p:txBody>
      </p:sp>
      <p:pic>
        <p:nvPicPr>
          <p:cNvPr id="4" name="machine-serveur.gif" descr="machine-serveur.gif">
            <a:extLst>
              <a:ext uri="{FF2B5EF4-FFF2-40B4-BE49-F238E27FC236}">
                <a16:creationId xmlns:a16="http://schemas.microsoft.com/office/drawing/2014/main" id="{B10D9C2F-7BC0-CB96-844F-886CF632EAD2}"/>
              </a:ext>
            </a:extLst>
          </p:cNvPr>
          <p:cNvPicPr>
            <a:picLocks noChangeAspect="1"/>
          </p:cNvPicPr>
          <p:nvPr/>
        </p:nvPicPr>
        <p:blipFill>
          <a:blip r:embed="rId3"/>
          <a:stretch>
            <a:fillRect/>
          </a:stretch>
        </p:blipFill>
        <p:spPr>
          <a:xfrm>
            <a:off x="5906770" y="4155440"/>
            <a:ext cx="12570460" cy="8492044"/>
          </a:xfrm>
          <a:prstGeom prst="rect">
            <a:avLst/>
          </a:prstGeom>
          <a:ln w="12700">
            <a:miter lim="400000"/>
          </a:ln>
        </p:spPr>
      </p:pic>
    </p:spTree>
    <p:extLst>
      <p:ext uri="{BB962C8B-B14F-4D97-AF65-F5344CB8AC3E}">
        <p14:creationId xmlns:p14="http://schemas.microsoft.com/office/powerpoint/2010/main" val="2801361111"/>
      </p:ext>
    </p:extLst>
  </p:cSld>
  <p:clrMapOvr>
    <a:masterClrMapping/>
  </p:clrMapOvr>
  <p:transition spd="med"/>
</p:sld>
</file>

<file path=ppt/theme/theme1.xml><?xml version="1.0" encoding="utf-8"?>
<a:theme xmlns:a="http://schemas.openxmlformats.org/drawingml/2006/main" name="38_MinimalistLight">
  <a:themeElements>
    <a:clrScheme name="38_MinimalistLight">
      <a:dk1>
        <a:srgbClr val="53585F"/>
      </a:dk1>
      <a:lt1>
        <a:srgbClr val="FFFFFF"/>
      </a:lt1>
      <a:dk2>
        <a:srgbClr val="A7A7A7"/>
      </a:dk2>
      <a:lt2>
        <a:srgbClr val="535353"/>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Helvetica Neue"/>
        <a:ea typeface="Helvetica Neue"/>
        <a:cs typeface="Helvetica Neue"/>
      </a:majorFont>
      <a:minorFont>
        <a:latin typeface="Helvetica"/>
        <a:ea typeface="Helvetica"/>
        <a:cs typeface="Helvetica"/>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Light">
  <a:themeElements>
    <a:clrScheme name="38_MinimalistLight">
      <a:dk1>
        <a:srgbClr val="000000"/>
      </a:dk1>
      <a:lt1>
        <a:srgbClr val="FFFFFF"/>
      </a:lt1>
      <a:dk2>
        <a:srgbClr val="A7A7A7"/>
      </a:dk2>
      <a:lt2>
        <a:srgbClr val="535353"/>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Helvetica Neue"/>
        <a:ea typeface="Helvetica Neue"/>
        <a:cs typeface="Helvetica Neue"/>
      </a:majorFont>
      <a:minorFont>
        <a:latin typeface="Helvetica"/>
        <a:ea typeface="Helvetica"/>
        <a:cs typeface="Helvetica"/>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rgbClr val="53585F"/>
            </a:solidFill>
            <a:effectLst/>
            <a:uFillTx/>
            <a:latin typeface="Produkt Extralight"/>
            <a:ea typeface="Produkt Extralight"/>
            <a:cs typeface="Produkt Extralight"/>
            <a:sym typeface="Produkt Ex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13009</TotalTime>
  <Words>2142</Words>
  <Application>Microsoft Office PowerPoint</Application>
  <PresentationFormat>Personnalisé</PresentationFormat>
  <Paragraphs>174</Paragraphs>
  <Slides>22</Slides>
  <Notes>15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Avenir Next Regular</vt:lpstr>
      <vt:lpstr>Calibri</vt:lpstr>
      <vt:lpstr>Helvetica Neue</vt:lpstr>
      <vt:lpstr>Produkt Extralight</vt:lpstr>
      <vt:lpstr>Produkt Light</vt:lpstr>
      <vt:lpstr>38_MinimalistLight</vt:lpstr>
      <vt:lpstr>Bachelor 1ère année</vt:lpstr>
      <vt:lpstr>Thibault Vinchent</vt:lpstr>
      <vt:lpstr>HTML 5, CSS 3</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CSS 3 // Le web &amp; bases de GIT </vt:lpstr>
      <vt:lpstr>HTML 5 / CSS 3</vt:lpstr>
      <vt:lpstr>HTML 5 / CSS 3</vt:lpstr>
      <vt:lpstr>HTML 5 / CSS 3</vt:lpstr>
      <vt:lpstr>HTML 5 / CSS 3</vt:lpstr>
      <vt:lpstr>HTML 5 / CSS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VINCHENT Thibault</dc:creator>
  <cp:lastModifiedBy>Thibault VINCHENT</cp:lastModifiedBy>
  <cp:revision>3</cp:revision>
  <dcterms:modified xsi:type="dcterms:W3CDTF">2026-02-05T07:36:32Z</dcterms:modified>
</cp:coreProperties>
</file>