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5"/>
  </p:notesMasterIdLst>
  <p:sldIdLst>
    <p:sldId id="256" r:id="rId2"/>
    <p:sldId id="258" r:id="rId3"/>
    <p:sldId id="372" r:id="rId4"/>
    <p:sldId id="361" r:id="rId5"/>
    <p:sldId id="362" r:id="rId6"/>
    <p:sldId id="363" r:id="rId7"/>
    <p:sldId id="285" r:id="rId8"/>
    <p:sldId id="286" r:id="rId9"/>
    <p:sldId id="287" r:id="rId10"/>
    <p:sldId id="288" r:id="rId11"/>
    <p:sldId id="289" r:id="rId12"/>
    <p:sldId id="290" r:id="rId13"/>
    <p:sldId id="369" r:id="rId14"/>
    <p:sldId id="370" r:id="rId15"/>
    <p:sldId id="371" r:id="rId16"/>
    <p:sldId id="364" r:id="rId17"/>
    <p:sldId id="365" r:id="rId18"/>
    <p:sldId id="368" r:id="rId19"/>
    <p:sldId id="367" r:id="rId20"/>
    <p:sldId id="379" r:id="rId21"/>
    <p:sldId id="380" r:id="rId22"/>
    <p:sldId id="381" r:id="rId23"/>
    <p:sldId id="382" r:id="rId24"/>
    <p:sldId id="383" r:id="rId25"/>
    <p:sldId id="384" r:id="rId26"/>
    <p:sldId id="366" r:id="rId27"/>
    <p:sldId id="376" r:id="rId28"/>
    <p:sldId id="377" r:id="rId29"/>
    <p:sldId id="378" r:id="rId30"/>
    <p:sldId id="373" r:id="rId31"/>
    <p:sldId id="374" r:id="rId32"/>
    <p:sldId id="375" r:id="rId33"/>
    <p:sldId id="385" r:id="rId3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1pPr>
    <a:lvl2pPr marL="0" marR="0" indent="457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2pPr>
    <a:lvl3pPr marL="0" marR="0" indent="914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3pPr>
    <a:lvl4pPr marL="0" marR="0" indent="1371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4pPr>
    <a:lvl5pPr marL="0" marR="0" indent="18288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5pPr>
    <a:lvl6pPr marL="0" marR="0" indent="22860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6pPr>
    <a:lvl7pPr marL="0" marR="0" indent="2743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7pPr>
    <a:lvl8pPr marL="0" marR="0" indent="3200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8pPr>
    <a:lvl9pPr marL="0" marR="0" indent="3657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C7A763-718A-4E53-82D0-A58722CD7A7D}" v="6" dt="2025-03-18T14:50:41.586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51" autoAdjust="0"/>
    <p:restoredTop sz="72496" autoAdjust="0"/>
  </p:normalViewPr>
  <p:slideViewPr>
    <p:cSldViewPr snapToGrid="0">
      <p:cViewPr varScale="1">
        <p:scale>
          <a:sx n="30" d="100"/>
          <a:sy n="30" d="100"/>
        </p:scale>
        <p:origin x="112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HENT Thibault" userId="b919e929-cfef-445e-a456-a3c1568e08ff" providerId="ADAL" clId="{F3C7A763-718A-4E53-82D0-A58722CD7A7D}"/>
    <pc:docChg chg="undo custSel addSld modSld">
      <pc:chgData name="VINCHENT Thibault" userId="b919e929-cfef-445e-a456-a3c1568e08ff" providerId="ADAL" clId="{F3C7A763-718A-4E53-82D0-A58722CD7A7D}" dt="2025-03-19T14:06:25.555" v="310" actId="20577"/>
      <pc:docMkLst>
        <pc:docMk/>
      </pc:docMkLst>
      <pc:sldChg chg="delSp mod">
        <pc:chgData name="VINCHENT Thibault" userId="b919e929-cfef-445e-a456-a3c1568e08ff" providerId="ADAL" clId="{F3C7A763-718A-4E53-82D0-A58722CD7A7D}" dt="2025-02-26T15:10:37.062" v="121" actId="478"/>
        <pc:sldMkLst>
          <pc:docMk/>
          <pc:sldMk cId="0" sldId="285"/>
        </pc:sldMkLst>
      </pc:sldChg>
      <pc:sldChg chg="delSp mod">
        <pc:chgData name="VINCHENT Thibault" userId="b919e929-cfef-445e-a456-a3c1568e08ff" providerId="ADAL" clId="{F3C7A763-718A-4E53-82D0-A58722CD7A7D}" dt="2025-02-24T09:10:05.733" v="0" actId="478"/>
        <pc:sldMkLst>
          <pc:docMk/>
          <pc:sldMk cId="0" sldId="286"/>
        </pc:sldMkLst>
      </pc:sldChg>
      <pc:sldChg chg="delSp mod">
        <pc:chgData name="VINCHENT Thibault" userId="b919e929-cfef-445e-a456-a3c1568e08ff" providerId="ADAL" clId="{F3C7A763-718A-4E53-82D0-A58722CD7A7D}" dt="2025-02-24T09:10:51.191" v="1" actId="478"/>
        <pc:sldMkLst>
          <pc:docMk/>
          <pc:sldMk cId="0" sldId="287"/>
        </pc:sldMkLst>
      </pc:sldChg>
      <pc:sldChg chg="delSp mod">
        <pc:chgData name="VINCHENT Thibault" userId="b919e929-cfef-445e-a456-a3c1568e08ff" providerId="ADAL" clId="{F3C7A763-718A-4E53-82D0-A58722CD7A7D}" dt="2025-02-24T09:12:41.961" v="2" actId="478"/>
        <pc:sldMkLst>
          <pc:docMk/>
          <pc:sldMk cId="0" sldId="288"/>
        </pc:sldMkLst>
      </pc:sldChg>
      <pc:sldChg chg="delSp mod">
        <pc:chgData name="VINCHENT Thibault" userId="b919e929-cfef-445e-a456-a3c1568e08ff" providerId="ADAL" clId="{F3C7A763-718A-4E53-82D0-A58722CD7A7D}" dt="2025-02-24T09:13:11.184" v="3" actId="478"/>
        <pc:sldMkLst>
          <pc:docMk/>
          <pc:sldMk cId="0" sldId="289"/>
        </pc:sldMkLst>
      </pc:sldChg>
      <pc:sldChg chg="addSp delSp modSp mod">
        <pc:chgData name="VINCHENT Thibault" userId="b919e929-cfef-445e-a456-a3c1568e08ff" providerId="ADAL" clId="{F3C7A763-718A-4E53-82D0-A58722CD7A7D}" dt="2025-02-24T09:14:02.768" v="6" actId="478"/>
        <pc:sldMkLst>
          <pc:docMk/>
          <pc:sldMk cId="0" sldId="290"/>
        </pc:sldMkLst>
      </pc:sldChg>
      <pc:sldChg chg="addSp modSp mod">
        <pc:chgData name="VINCHENT Thibault" userId="b919e929-cfef-445e-a456-a3c1568e08ff" providerId="ADAL" clId="{F3C7A763-718A-4E53-82D0-A58722CD7A7D}" dt="2025-02-24T09:46:48.710" v="80" actId="20577"/>
        <pc:sldMkLst>
          <pc:docMk/>
          <pc:sldMk cId="2960210813" sldId="366"/>
        </pc:sldMkLst>
        <pc:spChg chg="mod">
          <ac:chgData name="VINCHENT Thibault" userId="b919e929-cfef-445e-a456-a3c1568e08ff" providerId="ADAL" clId="{F3C7A763-718A-4E53-82D0-A58722CD7A7D}" dt="2025-02-24T09:46:05.733" v="75" actId="20577"/>
          <ac:spMkLst>
            <pc:docMk/>
            <pc:sldMk cId="2960210813" sldId="366"/>
            <ac:spMk id="180" creationId="{81CDC528-BA4A-74F1-08C7-F3BB76D66D21}"/>
          </ac:spMkLst>
        </pc:spChg>
        <pc:spChg chg="mod">
          <ac:chgData name="VINCHENT Thibault" userId="b919e929-cfef-445e-a456-a3c1568e08ff" providerId="ADAL" clId="{F3C7A763-718A-4E53-82D0-A58722CD7A7D}" dt="2025-02-24T09:46:48.710" v="80" actId="20577"/>
          <ac:spMkLst>
            <pc:docMk/>
            <pc:sldMk cId="2960210813" sldId="366"/>
            <ac:spMk id="182" creationId="{5CDC1AAC-2FE6-5023-E674-20D5B6A6FA25}"/>
          </ac:spMkLst>
        </pc:spChg>
      </pc:sldChg>
      <pc:sldChg chg="modSp mod">
        <pc:chgData name="VINCHENT Thibault" userId="b919e929-cfef-445e-a456-a3c1568e08ff" providerId="ADAL" clId="{F3C7A763-718A-4E53-82D0-A58722CD7A7D}" dt="2025-03-19T14:06:25.555" v="310" actId="20577"/>
        <pc:sldMkLst>
          <pc:docMk/>
          <pc:sldMk cId="1055169183" sldId="374"/>
        </pc:sldMkLst>
        <pc:spChg chg="mod">
          <ac:chgData name="VINCHENT Thibault" userId="b919e929-cfef-445e-a456-a3c1568e08ff" providerId="ADAL" clId="{F3C7A763-718A-4E53-82D0-A58722CD7A7D}" dt="2025-03-19T14:06:25.555" v="310" actId="20577"/>
          <ac:spMkLst>
            <pc:docMk/>
            <pc:sldMk cId="1055169183" sldId="374"/>
            <ac:spMk id="182" creationId="{F31C08ED-9A43-3AD4-09BF-918BFF25182E}"/>
          </ac:spMkLst>
        </pc:spChg>
      </pc:sldChg>
      <pc:sldChg chg="addSp delSp modSp add mod">
        <pc:chgData name="VINCHENT Thibault" userId="b919e929-cfef-445e-a456-a3c1568e08ff" providerId="ADAL" clId="{F3C7A763-718A-4E53-82D0-A58722CD7A7D}" dt="2025-02-24T09:49:10.227" v="120" actId="27636"/>
        <pc:sldMkLst>
          <pc:docMk/>
          <pc:sldMk cId="3765791864" sldId="376"/>
        </pc:sldMkLst>
        <pc:spChg chg="mod">
          <ac:chgData name="VINCHENT Thibault" userId="b919e929-cfef-445e-a456-a3c1568e08ff" providerId="ADAL" clId="{F3C7A763-718A-4E53-82D0-A58722CD7A7D}" dt="2025-02-24T09:49:10.227" v="120" actId="27636"/>
          <ac:spMkLst>
            <pc:docMk/>
            <pc:sldMk cId="3765791864" sldId="376"/>
            <ac:spMk id="182" creationId="{809AEE82-5419-CF62-B68A-97A76D1485BF}"/>
          </ac:spMkLst>
        </pc:spChg>
      </pc:sldChg>
      <pc:sldChg chg="modSp add mod">
        <pc:chgData name="VINCHENT Thibault" userId="b919e929-cfef-445e-a456-a3c1568e08ff" providerId="ADAL" clId="{F3C7A763-718A-4E53-82D0-A58722CD7A7D}" dt="2025-02-24T09:49:01.405" v="116" actId="27636"/>
        <pc:sldMkLst>
          <pc:docMk/>
          <pc:sldMk cId="1672449698" sldId="377"/>
        </pc:sldMkLst>
        <pc:spChg chg="mod">
          <ac:chgData name="VINCHENT Thibault" userId="b919e929-cfef-445e-a456-a3c1568e08ff" providerId="ADAL" clId="{F3C7A763-718A-4E53-82D0-A58722CD7A7D}" dt="2025-02-24T09:49:01.405" v="116" actId="27636"/>
          <ac:spMkLst>
            <pc:docMk/>
            <pc:sldMk cId="1672449698" sldId="377"/>
            <ac:spMk id="182" creationId="{E8F7EE8F-0406-A34C-040D-3C3410A2F75D}"/>
          </ac:spMkLst>
        </pc:spChg>
      </pc:sldChg>
      <pc:sldChg chg="modSp add mod">
        <pc:chgData name="VINCHENT Thibault" userId="b919e929-cfef-445e-a456-a3c1568e08ff" providerId="ADAL" clId="{F3C7A763-718A-4E53-82D0-A58722CD7A7D}" dt="2025-02-24T09:48:52.569" v="114" actId="27636"/>
        <pc:sldMkLst>
          <pc:docMk/>
          <pc:sldMk cId="2673209347" sldId="378"/>
        </pc:sldMkLst>
        <pc:spChg chg="mod">
          <ac:chgData name="VINCHENT Thibault" userId="b919e929-cfef-445e-a456-a3c1568e08ff" providerId="ADAL" clId="{F3C7A763-718A-4E53-82D0-A58722CD7A7D}" dt="2025-02-24T09:48:52.569" v="114" actId="27636"/>
          <ac:spMkLst>
            <pc:docMk/>
            <pc:sldMk cId="2673209347" sldId="378"/>
            <ac:spMk id="182" creationId="{670BBC54-08C3-3AFC-0B75-0D8B3A421E69}"/>
          </ac:spMkLst>
        </pc:spChg>
      </pc:sldChg>
      <pc:sldChg chg="addSp delSp modSp add mod">
        <pc:chgData name="VINCHENT Thibault" userId="b919e929-cfef-445e-a456-a3c1568e08ff" providerId="ADAL" clId="{F3C7A763-718A-4E53-82D0-A58722CD7A7D}" dt="2025-03-18T14:50:41.585" v="188" actId="14100"/>
        <pc:sldMkLst>
          <pc:docMk/>
          <pc:sldMk cId="3115482523" sldId="385"/>
        </pc:sldMkLst>
        <pc:spChg chg="add">
          <ac:chgData name="VINCHENT Thibault" userId="b919e929-cfef-445e-a456-a3c1568e08ff" providerId="ADAL" clId="{F3C7A763-718A-4E53-82D0-A58722CD7A7D}" dt="2025-03-18T14:47:48.730" v="162"/>
          <ac:spMkLst>
            <pc:docMk/>
            <pc:sldMk cId="3115482523" sldId="385"/>
            <ac:spMk id="2" creationId="{15DB41F2-D7E7-0B0E-C1CE-9FA68B1BC800}"/>
          </ac:spMkLst>
        </pc:spChg>
        <pc:spChg chg="add mod">
          <ac:chgData name="VINCHENT Thibault" userId="b919e929-cfef-445e-a456-a3c1568e08ff" providerId="ADAL" clId="{F3C7A763-718A-4E53-82D0-A58722CD7A7D}" dt="2025-03-18T14:50:41.585" v="188" actId="14100"/>
          <ac:spMkLst>
            <pc:docMk/>
            <pc:sldMk cId="3115482523" sldId="385"/>
            <ac:spMk id="3" creationId="{181D1AD5-E359-FBF8-E399-5D5C5196DDFA}"/>
          </ac:spMkLst>
        </pc:spChg>
        <pc:spChg chg="mod">
          <ac:chgData name="VINCHENT Thibault" userId="b919e929-cfef-445e-a456-a3c1568e08ff" providerId="ADAL" clId="{F3C7A763-718A-4E53-82D0-A58722CD7A7D}" dt="2025-03-18T14:47:03.002" v="161" actId="20577"/>
          <ac:spMkLst>
            <pc:docMk/>
            <pc:sldMk cId="3115482523" sldId="385"/>
            <ac:spMk id="180" creationId="{335FC5F5-FB34-2E10-7748-661808F21F42}"/>
          </ac:spMkLst>
        </pc:spChg>
        <pc:spChg chg="del mod">
          <ac:chgData name="VINCHENT Thibault" userId="b919e929-cfef-445e-a456-a3c1568e08ff" providerId="ADAL" clId="{F3C7A763-718A-4E53-82D0-A58722CD7A7D}" dt="2025-03-18T14:49:50.022" v="168"/>
          <ac:spMkLst>
            <pc:docMk/>
            <pc:sldMk cId="3115482523" sldId="385"/>
            <ac:spMk id="182" creationId="{FED20D32-ADD7-73DD-B855-A7F1F8729150}"/>
          </ac:spMkLst>
        </pc:spChg>
      </pc:sldChg>
    </pc:docChg>
  </pc:docChgLst>
  <pc:docChgLst>
    <pc:chgData name="VINCHENT Thibault" userId="S::thibault.vinchent@campus-cd.com::b919e929-cfef-445e-a456-a3c1568e08ff" providerId="AD" clId="Web-{920F4C83-8094-F215-1497-C1BDE547831B}"/>
    <pc:docChg chg="addSld modSld">
      <pc:chgData name="VINCHENT Thibault" userId="S::thibault.vinchent@campus-cd.com::b919e929-cfef-445e-a456-a3c1568e08ff" providerId="AD" clId="Web-{920F4C83-8094-F215-1497-C1BDE547831B}" dt="2025-03-15T04:26:55.667" v="43" actId="20577"/>
      <pc:docMkLst>
        <pc:docMk/>
      </pc:docMkLst>
      <pc:sldChg chg="modSp add replId">
        <pc:chgData name="VINCHENT Thibault" userId="S::thibault.vinchent@campus-cd.com::b919e929-cfef-445e-a456-a3c1568e08ff" providerId="AD" clId="Web-{920F4C83-8094-F215-1497-C1BDE547831B}" dt="2025-03-15T04:20:48.965" v="24" actId="20577"/>
        <pc:sldMkLst>
          <pc:docMk/>
          <pc:sldMk cId="109814283" sldId="379"/>
        </pc:sldMkLst>
        <pc:spChg chg="mod">
          <ac:chgData name="VINCHENT Thibault" userId="S::thibault.vinchent@campus-cd.com::b919e929-cfef-445e-a456-a3c1568e08ff" providerId="AD" clId="Web-{920F4C83-8094-F215-1497-C1BDE547831B}" dt="2025-03-15T04:16:37.170" v="5" actId="20577"/>
          <ac:spMkLst>
            <pc:docMk/>
            <pc:sldMk cId="109814283" sldId="379"/>
            <ac:spMk id="180" creationId="{11DB62B5-9B80-2098-6934-364955BEB96A}"/>
          </ac:spMkLst>
        </pc:spChg>
        <pc:spChg chg="mod">
          <ac:chgData name="VINCHENT Thibault" userId="S::thibault.vinchent@campus-cd.com::b919e929-cfef-445e-a456-a3c1568e08ff" providerId="AD" clId="Web-{920F4C83-8094-F215-1497-C1BDE547831B}" dt="2025-03-15T04:20:48.965" v="24" actId="20577"/>
          <ac:spMkLst>
            <pc:docMk/>
            <pc:sldMk cId="109814283" sldId="379"/>
            <ac:spMk id="182" creationId="{98B805A0-0D1B-1E44-0E88-397CA6ADA31E}"/>
          </ac:spMkLst>
        </pc:spChg>
      </pc:sldChg>
      <pc:sldChg chg="modSp add replId">
        <pc:chgData name="VINCHENT Thibault" userId="S::thibault.vinchent@campus-cd.com::b919e929-cfef-445e-a456-a3c1568e08ff" providerId="AD" clId="Web-{920F4C83-8094-F215-1497-C1BDE547831B}" dt="2025-03-15T04:21:56.124" v="29" actId="20577"/>
        <pc:sldMkLst>
          <pc:docMk/>
          <pc:sldMk cId="240065800" sldId="380"/>
        </pc:sldMkLst>
        <pc:spChg chg="mod">
          <ac:chgData name="VINCHENT Thibault" userId="S::thibault.vinchent@campus-cd.com::b919e929-cfef-445e-a456-a3c1568e08ff" providerId="AD" clId="Web-{920F4C83-8094-F215-1497-C1BDE547831B}" dt="2025-03-15T04:21:56.124" v="29" actId="20577"/>
          <ac:spMkLst>
            <pc:docMk/>
            <pc:sldMk cId="240065800" sldId="380"/>
            <ac:spMk id="182" creationId="{DF861447-6986-9A6F-A14F-ECABD7C4496E}"/>
          </ac:spMkLst>
        </pc:spChg>
      </pc:sldChg>
      <pc:sldChg chg="modSp add replId">
        <pc:chgData name="VINCHENT Thibault" userId="S::thibault.vinchent@campus-cd.com::b919e929-cfef-445e-a456-a3c1568e08ff" providerId="AD" clId="Web-{920F4C83-8094-F215-1497-C1BDE547831B}" dt="2025-03-15T04:22:41.110" v="32" actId="20577"/>
        <pc:sldMkLst>
          <pc:docMk/>
          <pc:sldMk cId="3362981381" sldId="381"/>
        </pc:sldMkLst>
        <pc:spChg chg="mod">
          <ac:chgData name="VINCHENT Thibault" userId="S::thibault.vinchent@campus-cd.com::b919e929-cfef-445e-a456-a3c1568e08ff" providerId="AD" clId="Web-{920F4C83-8094-F215-1497-C1BDE547831B}" dt="2025-03-15T04:22:41.110" v="32" actId="20577"/>
          <ac:spMkLst>
            <pc:docMk/>
            <pc:sldMk cId="3362981381" sldId="381"/>
            <ac:spMk id="182" creationId="{03EF1F0C-D4E4-19F8-E318-AA21E4C296CE}"/>
          </ac:spMkLst>
        </pc:spChg>
      </pc:sldChg>
      <pc:sldChg chg="modSp add replId">
        <pc:chgData name="VINCHENT Thibault" userId="S::thibault.vinchent@campus-cd.com::b919e929-cfef-445e-a456-a3c1568e08ff" providerId="AD" clId="Web-{920F4C83-8094-F215-1497-C1BDE547831B}" dt="2025-03-15T04:23:28.299" v="35" actId="20577"/>
        <pc:sldMkLst>
          <pc:docMk/>
          <pc:sldMk cId="407404564" sldId="382"/>
        </pc:sldMkLst>
        <pc:spChg chg="mod">
          <ac:chgData name="VINCHENT Thibault" userId="S::thibault.vinchent@campus-cd.com::b919e929-cfef-445e-a456-a3c1568e08ff" providerId="AD" clId="Web-{920F4C83-8094-F215-1497-C1BDE547831B}" dt="2025-03-15T04:23:28.299" v="35" actId="20577"/>
          <ac:spMkLst>
            <pc:docMk/>
            <pc:sldMk cId="407404564" sldId="382"/>
            <ac:spMk id="182" creationId="{297E2E64-F449-7BCE-0C85-DDB1D3339676}"/>
          </ac:spMkLst>
        </pc:spChg>
      </pc:sldChg>
      <pc:sldChg chg="modSp add replId">
        <pc:chgData name="VINCHENT Thibault" userId="S::thibault.vinchent@campus-cd.com::b919e929-cfef-445e-a456-a3c1568e08ff" providerId="AD" clId="Web-{920F4C83-8094-F215-1497-C1BDE547831B}" dt="2025-03-15T04:25:40.101" v="40" actId="20577"/>
        <pc:sldMkLst>
          <pc:docMk/>
          <pc:sldMk cId="2056462497" sldId="383"/>
        </pc:sldMkLst>
        <pc:spChg chg="mod">
          <ac:chgData name="VINCHENT Thibault" userId="S::thibault.vinchent@campus-cd.com::b919e929-cfef-445e-a456-a3c1568e08ff" providerId="AD" clId="Web-{920F4C83-8094-F215-1497-C1BDE547831B}" dt="2025-03-15T04:25:40.101" v="40" actId="20577"/>
          <ac:spMkLst>
            <pc:docMk/>
            <pc:sldMk cId="2056462497" sldId="383"/>
            <ac:spMk id="182" creationId="{FE70732C-1F14-DF62-ED93-FE8F62D344ED}"/>
          </ac:spMkLst>
        </pc:spChg>
      </pc:sldChg>
      <pc:sldChg chg="modSp add replId">
        <pc:chgData name="VINCHENT Thibault" userId="S::thibault.vinchent@campus-cd.com::b919e929-cfef-445e-a456-a3c1568e08ff" providerId="AD" clId="Web-{920F4C83-8094-F215-1497-C1BDE547831B}" dt="2025-03-15T04:26:55.667" v="43" actId="20577"/>
        <pc:sldMkLst>
          <pc:docMk/>
          <pc:sldMk cId="3898687927" sldId="384"/>
        </pc:sldMkLst>
        <pc:spChg chg="mod">
          <ac:chgData name="VINCHENT Thibault" userId="S::thibault.vinchent@campus-cd.com::b919e929-cfef-445e-a456-a3c1568e08ff" providerId="AD" clId="Web-{920F4C83-8094-F215-1497-C1BDE547831B}" dt="2025-03-15T04:26:55.667" v="43" actId="20577"/>
          <ac:spMkLst>
            <pc:docMk/>
            <pc:sldMk cId="3898687927" sldId="384"/>
            <ac:spMk id="182" creationId="{983F2BEC-5F48-B535-D696-863945A0E58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>
              <a:spcAft>
                <a:spcPts val="375"/>
              </a:spcAft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 pour Indépendante : chaque user-story doit être indépendante des autres au moins sur le sprint en cours.</a:t>
            </a:r>
          </a:p>
          <a:p>
            <a:pPr algn="l" fontAlgn="base">
              <a:spcAft>
                <a:spcPts val="375"/>
              </a:spcAft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 pour négociable : les détails doivent être négociables. C’est pour cela qu’on écrit une user-story en une seule petite phrase afin de ne pas forcer les détails</a:t>
            </a:r>
          </a:p>
          <a:p>
            <a:pPr algn="l" fontAlgn="base">
              <a:spcAft>
                <a:spcPts val="375"/>
              </a:spcAft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 pour valeur : chaque user story doit apporter de la valeur business pour les métiers ou les clients</a:t>
            </a:r>
          </a:p>
          <a:p>
            <a:pPr algn="l" fontAlgn="base">
              <a:spcAft>
                <a:spcPts val="375"/>
              </a:spcAft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 pour Estimable : chaque user-story doit être estimable par les équipes de développement ; pour cela, ces équipes doivent bien les comprendre.</a:t>
            </a:r>
          </a:p>
          <a:p>
            <a:pPr algn="l" fontAlgn="base">
              <a:spcAft>
                <a:spcPts val="375"/>
              </a:spcAft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 pour Suffisamment petite : chaque user story doit être bien découpée afin d’être livrée au sein d’un seul Sprint.</a:t>
            </a:r>
          </a:p>
          <a:p>
            <a:pPr algn="l" fontAlgn="base">
              <a:spcAft>
                <a:spcPts val="375"/>
              </a:spcAft>
              <a:buFont typeface="Arial" panose="020B0604020202020204" pitchFamily="34" charset="0"/>
              <a:buChar char="•"/>
            </a:pPr>
            <a:r>
              <a:rPr lang="fr-FR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</a:t>
            </a:r>
            <a:r>
              <a:rPr lang="fr-F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pour Testable : il faut que toutes les user story soient testables.</a:t>
            </a:r>
          </a:p>
        </p:txBody>
      </p:sp>
    </p:spTree>
    <p:extLst>
      <p:ext uri="{BB962C8B-B14F-4D97-AF65-F5344CB8AC3E}">
        <p14:creationId xmlns:p14="http://schemas.microsoft.com/office/powerpoint/2010/main" val="2535149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DB5DB-CB6C-E2B6-8443-37E8E9573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6E38F73-94C5-B61C-78FB-C96D4157C2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D629511-20FF-0014-93D1-B7DF9F64EB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>
              <a:spcAft>
                <a:spcPts val="375"/>
              </a:spcAft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177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8322E-7BD6-D4E8-EA89-3C6D3DDA1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9F12A61-3013-65A7-7031-F04E91651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4BCDCEF-FC23-BAB6-CA60-410DDFB1CD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>
              <a:spcAft>
                <a:spcPts val="375"/>
              </a:spcAft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764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Open Sans" panose="020F0502020204030204" pitchFamily="34" charset="0"/>
              </a:rPr>
              <a:t>séparer la satisfaction et la non satisfaction au regard de la présence ou non de la fonction attendue par le client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1824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5B8C4A-6BCB-460E-77F1-70BB1BC03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CA1680F-D560-9057-BE74-076B549AB8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E71A1F2-2254-D4D2-9229-5716C481C0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4203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Auteur et date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Titre de la présentation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7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8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100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10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59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5" r:id="rId3"/>
    <p:sldLayoutId id="2147483656" r:id="rId4"/>
    <p:sldLayoutId id="2147483658" r:id="rId5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Programmation_en_bin%C3%B4me" TargetMode="External"/><Relationship Id="rId2" Type="http://schemas.openxmlformats.org/officeDocument/2006/relationships/hyperlink" Target="https://fr.wikipedia.org/wiki/Revue_de_code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fr.wikipedia.org/wiki/Refactori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je-code.com/support-de-cours/agile.pdf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hibault Vinchent - lundi 24 juin au mercredi 26 juin 2024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dirty="0"/>
              <a:t>Thibault </a:t>
            </a:r>
            <a:r>
              <a:rPr dirty="0" err="1"/>
              <a:t>Vinchen</a:t>
            </a:r>
            <a:r>
              <a:rPr lang="fr-FR" dirty="0"/>
              <a:t>t</a:t>
            </a:r>
            <a:endParaRPr dirty="0"/>
          </a:p>
        </p:txBody>
      </p:sp>
      <p:sp>
        <p:nvSpPr>
          <p:cNvPr id="172" name="Ingénieurie des besoins &amp; Analyse de l’existant"/>
          <p:cNvSpPr txBox="1">
            <a:spLocks noGrp="1"/>
          </p:cNvSpPr>
          <p:nvPr>
            <p:ph type="subTitle" sz="quarter" idx="1"/>
          </p:nvPr>
        </p:nvSpPr>
        <p:spPr>
          <a:xfrm>
            <a:off x="1206498" y="8832850"/>
            <a:ext cx="21971001" cy="20066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Méthodologie Agile</a:t>
            </a:r>
            <a:endParaRPr dirty="0"/>
          </a:p>
        </p:txBody>
      </p:sp>
      <p:sp>
        <p:nvSpPr>
          <p:cNvPr id="173" name="Consultante…"/>
          <p:cNvSpPr txBox="1">
            <a:spLocks noGrp="1"/>
          </p:cNvSpPr>
          <p:nvPr>
            <p:ph type="ctrTitle"/>
          </p:nvPr>
        </p:nvSpPr>
        <p:spPr>
          <a:xfrm>
            <a:off x="1206498" y="3567422"/>
            <a:ext cx="21971004" cy="5176528"/>
          </a:xfrm>
          <a:prstGeom prst="rect">
            <a:avLst/>
          </a:prstGeom>
        </p:spPr>
        <p:txBody>
          <a:bodyPr/>
          <a:lstStyle/>
          <a:p>
            <a:pPr defTabSz="184911">
              <a:defRPr sz="10971" spc="-109"/>
            </a:pPr>
            <a:r>
              <a:rPr lang="fr-FR" dirty="0"/>
              <a:t>B3</a:t>
            </a:r>
            <a:endParaRPr dirty="0"/>
          </a:p>
        </p:txBody>
      </p:sp>
      <p:pic>
        <p:nvPicPr>
          <p:cNvPr id="174" name="EPSI_POS_RVB.png" descr="EPSI_POS_RV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452" y="858098"/>
            <a:ext cx="4873212" cy="18095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patboard-planning-poker-set-agile-scrum-cards-design-colorful.jpg" descr="patboard-planning-poker-set-agile-scrum-cards-design-colorfu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0441" y="1611737"/>
            <a:ext cx="13716001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00735">
              <a:lnSpc>
                <a:spcPct val="100000"/>
              </a:lnSpc>
              <a:defRPr sz="4753" spc="0"/>
            </a:pPr>
            <a:r>
              <a:t>Pilotage de projet numérique</a:t>
            </a:r>
            <a:br/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00735">
              <a:lnSpc>
                <a:spcPct val="100000"/>
              </a:lnSpc>
              <a:defRPr sz="4753" spc="0"/>
            </a:pPr>
            <a:r>
              <a:t>Pilotage de projet numérique</a:t>
            </a:r>
            <a:br/>
            <a:endParaRPr/>
          </a:p>
        </p:txBody>
      </p:sp>
      <p:pic>
        <p:nvPicPr>
          <p:cNvPr id="177" name="Burn-Down-Chart.jpeg" descr="Burn-Down-Chart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5675" y="3773140"/>
            <a:ext cx="15312649" cy="985801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00735">
              <a:lnSpc>
                <a:spcPct val="100000"/>
              </a:lnSpc>
              <a:defRPr sz="4753" spc="0"/>
            </a:pPr>
            <a:r>
              <a:t>Pilotage de projet numérique</a:t>
            </a:r>
            <a:br/>
            <a:endParaRPr/>
          </a:p>
        </p:txBody>
      </p:sp>
      <p:pic>
        <p:nvPicPr>
          <p:cNvPr id="181" name="heterotopie.jpg" descr="heterot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9" y="4533328"/>
            <a:ext cx="15240001" cy="6654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5743C-FDEF-B061-72EE-D2C0E0E12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544B6C8F-B281-4D7D-3A24-177C781C2BA0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Des US « INVEST »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33DAFC4-5AEE-DC54-3F7D-B9FC196ADA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87D7B64-550A-6B87-3167-5CBDAEC50B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>
              <a:solidFill>
                <a:srgbClr val="333333"/>
              </a:solidFill>
              <a:latin typeface="Helvetica Neue" panose="02000503000000020004" pitchFamily="2" charset="0"/>
            </a:endParaRPr>
          </a:p>
        </p:txBody>
      </p:sp>
      <p:pic>
        <p:nvPicPr>
          <p:cNvPr id="3" name="Image 2" descr="Une image contenant texte, capture d’écran, Police, cercle&#10;&#10;Description générée automatiquement">
            <a:extLst>
              <a:ext uri="{FF2B5EF4-FFF2-40B4-BE49-F238E27FC236}">
                <a16:creationId xmlns:a16="http://schemas.microsoft.com/office/drawing/2014/main" id="{71C5B046-1771-2A8F-74FD-5307DFA95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66" y="4248504"/>
            <a:ext cx="8208434" cy="820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70423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8A738-3DE8-C088-47CE-DCE63090E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CBD4CEB6-5E74-05E2-6837-238E9443D28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Des tâches avec des objectifs « SMART »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F5AA4BF1-A545-658E-5ECC-B890CC9510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25684B5-5293-BC72-B818-3CAD440FEA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>
              <a:solidFill>
                <a:srgbClr val="333333"/>
              </a:solidFill>
              <a:latin typeface="Helvetica Neue" panose="02000503000000020004" pitchFamily="2" charset="0"/>
            </a:endParaRPr>
          </a:p>
        </p:txBody>
      </p:sp>
      <p:pic>
        <p:nvPicPr>
          <p:cNvPr id="4" name="Image 3" descr="Une image contenant texte, capture d’écran, conception&#10;&#10;Description générée automatiquement">
            <a:extLst>
              <a:ext uri="{FF2B5EF4-FFF2-40B4-BE49-F238E27FC236}">
                <a16:creationId xmlns:a16="http://schemas.microsoft.com/office/drawing/2014/main" id="{4E628772-666D-76BC-FA0A-55044B2E09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499" y="4333171"/>
            <a:ext cx="8276168" cy="827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32887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28CB1-2D00-5352-2342-DF3AC8D9D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C3EE161A-2CBD-3357-F31E-9B3A0CB9D60D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Matrice des risques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15C697A-A015-5A43-3187-30B793A2D4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8F06BFBD-453F-F121-74AA-D34BD6FA73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>
              <a:solidFill>
                <a:srgbClr val="333333"/>
              </a:solidFill>
              <a:latin typeface="Helvetica Neue" panose="02000503000000020004" pitchFamily="2" charset="0"/>
            </a:endParaRPr>
          </a:p>
        </p:txBody>
      </p:sp>
      <p:pic>
        <p:nvPicPr>
          <p:cNvPr id="3" name="Image 2" descr="Une image contenant texte, capture d’écran, nombre, Police&#10;&#10;Description générée automatiquement">
            <a:extLst>
              <a:ext uri="{FF2B5EF4-FFF2-40B4-BE49-F238E27FC236}">
                <a16:creationId xmlns:a16="http://schemas.microsoft.com/office/drawing/2014/main" id="{941E44AF-4755-BC50-CC8C-E2B4FA66CB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498" y="4317999"/>
            <a:ext cx="14338301" cy="819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61434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3735C-547C-6886-53B3-69B2A60E0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6E01DF9-08BC-E914-500E-B27B39ECD01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 modèle de Kano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A4176EB-66C8-F135-8E43-E71D8BDE0F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9E89371B-F0DC-2A62-DC2E-855C3A74F8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</p:txBody>
      </p:sp>
      <p:pic>
        <p:nvPicPr>
          <p:cNvPr id="3" name="Image 2" descr="Une image contenant texte, Visage humain, croquis, homme&#10;&#10;Description générée automatiquement">
            <a:extLst>
              <a:ext uri="{FF2B5EF4-FFF2-40B4-BE49-F238E27FC236}">
                <a16:creationId xmlns:a16="http://schemas.microsoft.com/office/drawing/2014/main" id="{0A5FAC33-FA69-55A5-1D47-E9F6BC7099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764" y="4013200"/>
            <a:ext cx="22042283" cy="906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54121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7CF5A-3CE8-8BD0-0A26-E6A8373E5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392769F-C7CF-58A7-65B4-D3B80BA4FBC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La méthode </a:t>
            </a:r>
            <a:r>
              <a:rPr lang="fr-FR" dirty="0" err="1"/>
              <a:t>MoSCoW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FDF7364-E88A-4956-5CC8-B220A4E7C9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DE6D0E82-02AA-ED62-4517-789E1695F0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</p:txBody>
      </p:sp>
      <p:pic>
        <p:nvPicPr>
          <p:cNvPr id="4" name="Image 3" descr="Une image contenant texte, capture d’écran, Police, Marque&#10;&#10;Description générée automatiquement">
            <a:extLst>
              <a:ext uri="{FF2B5EF4-FFF2-40B4-BE49-F238E27FC236}">
                <a16:creationId xmlns:a16="http://schemas.microsoft.com/office/drawing/2014/main" id="{9F834B27-F81F-493A-B0E5-691305254D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498" y="4223104"/>
            <a:ext cx="14236701" cy="8266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741413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7F7D7-3F60-8E3B-B3A8-D0E276BAB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A313A7D9-68B2-2D88-B84B-AB370AA9CAA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La </a:t>
            </a:r>
            <a:r>
              <a:rPr lang="fr-FR" dirty="0" err="1"/>
              <a:t>burndown</a:t>
            </a:r>
            <a:r>
              <a:rPr lang="fr-FR" dirty="0"/>
              <a:t> chart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1383906-0AC0-F8CA-D831-737B2B0DC4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6E4F8A91-5F40-AF96-A295-460C0DD241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</p:txBody>
      </p:sp>
      <p:pic>
        <p:nvPicPr>
          <p:cNvPr id="3" name="Image 2" descr="Une image contenant texte, ligne, capture d’écran, Tracé&#10;&#10;Description générée automatiquement">
            <a:extLst>
              <a:ext uri="{FF2B5EF4-FFF2-40B4-BE49-F238E27FC236}">
                <a16:creationId xmlns:a16="http://schemas.microsoft.com/office/drawing/2014/main" id="{4CD494B2-761D-E37B-44BD-20FA7C2140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499" y="4265436"/>
            <a:ext cx="16607368" cy="8276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064630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46351-63E6-1D2C-C3EA-083943D85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5264C46C-2EF5-C787-D22F-0B2298E1EA72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 err="1"/>
              <a:t>Extreme</a:t>
            </a:r>
            <a:r>
              <a:rPr lang="fr-FR" dirty="0"/>
              <a:t> </a:t>
            </a:r>
            <a:r>
              <a:rPr lang="fr-FR" dirty="0" err="1"/>
              <a:t>Programming</a:t>
            </a:r>
            <a:r>
              <a:rPr lang="fr-FR" dirty="0"/>
              <a:t> (XP)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654F581B-014A-D1F7-FC5B-48B0EE192A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DDB9161D-6C7F-6545-9A27-DEBDF9A4EC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L'originalité de la méthode est de pousser les concepts Agile à l'extrême 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la </a:t>
            </a:r>
            <a:r>
              <a:rPr lang="fr-FR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2" tooltip="Revue de code"/>
              </a:rPr>
              <a:t>revue de code</a:t>
            </a: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sera faite en permanence (par un </a:t>
            </a:r>
            <a:r>
              <a:rPr lang="fr-FR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3" tooltip="Programmation en binôme"/>
              </a:rPr>
              <a:t>binôme</a:t>
            </a: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les tests seront faits systématiquement avant chaque mise en œuvre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le code sera retravaillé tout au long du projet (</a:t>
            </a:r>
            <a:r>
              <a:rPr lang="fr-FR" b="0" i="1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4" tooltip="Refactoring"/>
              </a:rPr>
              <a:t>refactoring</a:t>
            </a: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ou remaniement du code)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la solution la plus simple sera toujours celle qui sera retenue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des métaphores seront définies et évolueront en concomitance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les modifications seront faites plusieurs fois par jour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des cycles de développement très rapides faciliteront l'adaptation au changement.</a:t>
            </a:r>
          </a:p>
        </p:txBody>
      </p:sp>
    </p:spTree>
    <p:extLst>
      <p:ext uri="{BB962C8B-B14F-4D97-AF65-F5344CB8AC3E}">
        <p14:creationId xmlns:p14="http://schemas.microsoft.com/office/powerpoint/2010/main" val="361882763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Programme des 13 heures</a:t>
            </a:r>
            <a:endParaRPr dirty="0"/>
          </a:p>
        </p:txBody>
      </p:sp>
      <p:sp>
        <p:nvSpPr>
          <p:cNvPr id="181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Méthodologie Agile</a:t>
            </a:r>
          </a:p>
        </p:txBody>
      </p:sp>
      <p:sp>
        <p:nvSpPr>
          <p:cNvPr id="182" name="Jour 1 : Recueillir le besoin…"/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  <a:latin typeface="Helvetica Neue" panose="02000503000000020004" pitchFamily="2" charset="0"/>
              </a:rPr>
              <a:t>Cours 1 : </a:t>
            </a:r>
          </a:p>
          <a:p>
            <a:pPr lvl="1"/>
            <a:r>
              <a:rPr lang="fr-FR" dirty="0">
                <a:effectLst/>
                <a:latin typeface="Helvetica Neue" panose="02000503000000020004" pitchFamily="2" charset="0"/>
              </a:rPr>
              <a:t>Bases de l’agilité</a:t>
            </a:r>
          </a:p>
          <a:p>
            <a:pPr lvl="1"/>
            <a:r>
              <a:rPr lang="fr-FR" dirty="0">
                <a:effectLst/>
                <a:latin typeface="Helvetica Neue" panose="02000503000000020004" pitchFamily="2" charset="0"/>
              </a:rPr>
              <a:t>Agile avancé</a:t>
            </a:r>
          </a:p>
          <a:p>
            <a:r>
              <a:rPr lang="fr-FR" dirty="0">
                <a:latin typeface="Helvetica Neue" panose="02000503000000020004" pitchFamily="2" charset="0"/>
              </a:rPr>
              <a:t>Cours 2 :</a:t>
            </a:r>
            <a:endParaRPr lang="fr-FR" dirty="0">
              <a:effectLst/>
              <a:latin typeface="Helvetica Neue" panose="02000503000000020004" pitchFamily="2" charset="0"/>
            </a:endParaRPr>
          </a:p>
          <a:p>
            <a:pPr lvl="1"/>
            <a:r>
              <a:rPr lang="fr-FR" dirty="0">
                <a:effectLst/>
                <a:latin typeface="Helvetica Neue" panose="02000503000000020004" pitchFamily="2" charset="0"/>
              </a:rPr>
              <a:t>Atelier : Création d’un projet en mode Agile : par équipe de 3, 4 max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303E7-C5A9-F51D-A604-6A420925F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11DB62B5-9B80-2098-6934-364955BEB96A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La méthode SCRUM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8E411849-5534-BD4B-B09D-5754234199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98B805A0-0D1B-1E44-0E88-397CA6ADA3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202122"/>
                </a:solidFill>
                <a:latin typeface="Arial"/>
              </a:rPr>
              <a:t>Différence et similitude avec la méthode </a:t>
            </a:r>
            <a:r>
              <a:rPr lang="fr-FR" err="1">
                <a:solidFill>
                  <a:srgbClr val="202122"/>
                </a:solidFill>
                <a:latin typeface="Arial"/>
              </a:rPr>
              <a:t>Devops</a:t>
            </a:r>
            <a:endParaRPr lang="fr-FR">
              <a:solidFill>
                <a:srgbClr val="202122"/>
              </a:solidFill>
              <a:latin typeface="Arial"/>
            </a:endParaRPr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1. Objectifs et portée</a:t>
            </a:r>
            <a:endParaRPr lang="fr-FR" dirty="0"/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Agile Scrum : Vise à optimiser le développement d’un produit en organisant le travail en sprints courts et en favorisant la collaboration entre les développeurs et le Product </a:t>
            </a:r>
            <a:r>
              <a:rPr lang="fr-FR" dirty="0" err="1">
                <a:solidFill>
                  <a:srgbClr val="202122"/>
                </a:solidFill>
              </a:rPr>
              <a:t>Owner</a:t>
            </a:r>
            <a:r>
              <a:rPr lang="fr-FR" dirty="0">
                <a:solidFill>
                  <a:srgbClr val="202122"/>
                </a:solidFill>
              </a:rPr>
              <a:t>.</a:t>
            </a: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rgbClr val="202122"/>
                </a:solidFill>
              </a:rPr>
              <a:t>Agile DevOps : Cherche à unifier le développement (Dev) et les opérations (Ops) pour automatiser, tester, et déployer le logiciel plus rapidement et en continu.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81428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565F2-D81F-B9C3-3632-4235B4433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8491AC7-62B7-895B-67F4-9ABD17D2A04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La méthode SCRUM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A5314F7-FEED-4CEF-C058-3881C1A1C9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DF861447-6986-9A6F-A14F-ECABD7C449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202122"/>
                </a:solidFill>
                <a:latin typeface="Arial"/>
              </a:rPr>
              <a:t>Différence et similitude avec la méthode </a:t>
            </a:r>
            <a:r>
              <a:rPr lang="fr-FR" err="1">
                <a:solidFill>
                  <a:srgbClr val="202122"/>
                </a:solidFill>
                <a:latin typeface="Arial"/>
              </a:rPr>
              <a:t>Devops</a:t>
            </a:r>
            <a:endParaRPr lang="fr-FR">
              <a:solidFill>
                <a:srgbClr val="202122"/>
              </a:solidFill>
              <a:latin typeface="Arial"/>
            </a:endParaRPr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2. Portée organisationnelle</a:t>
            </a:r>
            <a:endParaRPr lang="fr-FR" dirty="0"/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Scrum : Se concentre sur l'équipe de développement et l’organisation du travail avec des rôles définis (Scrum Master, Product </a:t>
            </a:r>
            <a:r>
              <a:rPr lang="fr-FR" dirty="0" err="1">
                <a:solidFill>
                  <a:srgbClr val="202122"/>
                </a:solidFill>
              </a:rPr>
              <a:t>Owner</a:t>
            </a:r>
            <a:r>
              <a:rPr lang="fr-FR" dirty="0">
                <a:solidFill>
                  <a:srgbClr val="202122"/>
                </a:solidFill>
              </a:rPr>
              <a:t>, Dev Team).</a:t>
            </a:r>
            <a:endParaRPr lang="fr-FR" dirty="0"/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DevOps : Va au-delà du développement et intègre les équipes d’exploitation (Ops), sécurité (Sec), et qualité (QA) pour fluidifier tout le cycle de vie du logiciel.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06580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B9355-53F1-6DDB-FA82-7007080F5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F9953B2-00B3-B3DA-88D6-FA7BFD5FF6AA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La méthode SCRUM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E35A015-CA47-6ABB-F868-6D1668A387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3EF1F0C-D4E4-19F8-E318-AA21E4C296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202122"/>
                </a:solidFill>
                <a:latin typeface="Arial"/>
              </a:rPr>
              <a:t>Différence et similitude avec la méthode </a:t>
            </a:r>
            <a:r>
              <a:rPr lang="fr-FR" err="1">
                <a:solidFill>
                  <a:srgbClr val="202122"/>
                </a:solidFill>
                <a:latin typeface="Arial"/>
              </a:rPr>
              <a:t>Devops</a:t>
            </a:r>
            <a:endParaRPr lang="fr-FR">
              <a:solidFill>
                <a:srgbClr val="202122"/>
              </a:solidFill>
              <a:latin typeface="Arial"/>
            </a:endParaRPr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3. Cycle de vie et fréquence des livraisons</a:t>
            </a:r>
            <a:endParaRPr lang="fr-FR" dirty="0"/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Scrum : Fonctionne par itérations (généralement de 1 à 4 semaines), avec des livraisons incrémentales à chaque sprint.</a:t>
            </a:r>
            <a:endParaRPr lang="fr-FR" dirty="0"/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DevOps : Privilégie le déploiement continu (CI/CD), permettant des mises en production fréquentes et automatisées (plusieurs fois par jour si nécessaire).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2981381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0FB70-8CE4-9B53-C3E2-EFACA6794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929CD97-D3CB-26E5-B5EE-E1690939685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La méthode SCRUM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0EFF0CB-61D0-8D42-5CA0-E4C47CBB57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297E2E64-F449-7BCE-0C85-DDB1D33396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202122"/>
                </a:solidFill>
                <a:latin typeface="Arial"/>
              </a:rPr>
              <a:t>Différence et similitude avec la méthode </a:t>
            </a:r>
            <a:r>
              <a:rPr lang="fr-FR" err="1">
                <a:solidFill>
                  <a:srgbClr val="202122"/>
                </a:solidFill>
                <a:latin typeface="Arial"/>
              </a:rPr>
              <a:t>Devops</a:t>
            </a:r>
            <a:endParaRPr lang="fr-FR">
              <a:solidFill>
                <a:srgbClr val="202122"/>
              </a:solidFill>
              <a:latin typeface="Arial"/>
            </a:endParaRPr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4. Automatisation et outillage</a:t>
            </a:r>
            <a:endParaRPr lang="fr-FR" dirty="0"/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Scrum : Moins axé sur les outils techniques, il repose davantage sur la gestion agile des tâches et la collaboration.</a:t>
            </a:r>
            <a:endParaRPr lang="fr-FR" dirty="0"/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DevOps : Utilise massivement des outils d’automatisation (CI/CD), monitoring, infrastructure as code (</a:t>
            </a:r>
            <a:r>
              <a:rPr lang="fr-FR" dirty="0" err="1">
                <a:solidFill>
                  <a:srgbClr val="202122"/>
                </a:solidFill>
              </a:rPr>
              <a:t>IaC</a:t>
            </a:r>
            <a:r>
              <a:rPr lang="fr-FR" dirty="0">
                <a:solidFill>
                  <a:srgbClr val="202122"/>
                </a:solidFill>
              </a:rPr>
              <a:t>) pour accélérer et fiabiliser le cycle de déploiement.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404564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2BD08-1D99-C94E-EFD7-632E9A3A3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BBC91337-0951-2D5B-F791-AD00F8116166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La méthode SCRUM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96A4E9E2-A6F9-F43F-5ACD-428ED28523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E70732C-1F14-DF62-ED93-FE8F62D344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202122"/>
                </a:solidFill>
                <a:latin typeface="Arial"/>
              </a:rPr>
              <a:t>Différence et similitude avec la méthode </a:t>
            </a:r>
            <a:r>
              <a:rPr lang="fr-FR" err="1">
                <a:solidFill>
                  <a:srgbClr val="202122"/>
                </a:solidFill>
                <a:latin typeface="Arial"/>
              </a:rPr>
              <a:t>Devops</a:t>
            </a:r>
            <a:endParaRPr lang="fr-FR">
              <a:solidFill>
                <a:srgbClr val="202122"/>
              </a:solidFill>
              <a:latin typeface="Arial"/>
            </a:endParaRPr>
          </a:p>
          <a:p>
            <a:pPr>
              <a:buNone/>
            </a:pPr>
            <a:r>
              <a:rPr lang="fr-FR">
                <a:solidFill>
                  <a:srgbClr val="202122"/>
                </a:solidFill>
              </a:rPr>
              <a:t>5. Gestion des rôles</a:t>
            </a:r>
            <a:endParaRPr lang="fr-FR"/>
          </a:p>
          <a:p>
            <a:pPr>
              <a:buNone/>
            </a:pPr>
            <a:r>
              <a:rPr lang="fr-FR">
                <a:solidFill>
                  <a:srgbClr val="202122"/>
                </a:solidFill>
              </a:rPr>
              <a:t>Scrum : Définit des rôles précis (Scrum Master, Product Owner, Dev Team).</a:t>
            </a:r>
            <a:endParaRPr lang="fr-FR"/>
          </a:p>
          <a:p>
            <a:pPr>
              <a:buNone/>
            </a:pPr>
            <a:r>
              <a:rPr lang="fr-FR" dirty="0">
                <a:solidFill>
                  <a:srgbClr val="202122"/>
                </a:solidFill>
              </a:rPr>
              <a:t>DevOps : Ne définit pas de rôles spécifiques, mais encourage des profils polyvalents (DevOps </a:t>
            </a:r>
            <a:r>
              <a:rPr lang="fr-FR" dirty="0" err="1">
                <a:solidFill>
                  <a:srgbClr val="202122"/>
                </a:solidFill>
              </a:rPr>
              <a:t>engineers</a:t>
            </a:r>
            <a:r>
              <a:rPr lang="fr-FR" dirty="0">
                <a:solidFill>
                  <a:srgbClr val="202122"/>
                </a:solidFill>
              </a:rPr>
              <a:t>, </a:t>
            </a:r>
            <a:r>
              <a:rPr lang="fr-FR" dirty="0" err="1">
                <a:solidFill>
                  <a:srgbClr val="202122"/>
                </a:solidFill>
              </a:rPr>
              <a:t>SREs</a:t>
            </a:r>
            <a:r>
              <a:rPr lang="fr-FR" dirty="0">
                <a:solidFill>
                  <a:srgbClr val="202122"/>
                </a:solidFill>
              </a:rPr>
              <a:t>) et une culture de responsabilité partagée.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6462497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55E9A-66F2-DAD0-62DD-B63F8F06B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47575BF1-58A3-4E9F-F375-119D0B51A8F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La méthode SCRUM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11A94D12-494A-6189-ADF7-554CEA02E8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983F2BEC-5F48-B535-D696-863945A0E5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>
              <a:buNone/>
            </a:pPr>
            <a:r>
              <a:rPr lang="fr-FR">
                <a:solidFill>
                  <a:srgbClr val="202122"/>
                </a:solidFill>
              </a:rPr>
              <a:t>Scrum est une méthodologie agile de gestion de projet, idéale pour organiser le développement et la collaboration.</a:t>
            </a:r>
            <a:endParaRPr lang="fr-FR"/>
          </a:p>
          <a:p>
            <a:pPr>
              <a:buNone/>
            </a:pPr>
            <a:r>
              <a:rPr lang="fr-FR">
                <a:solidFill>
                  <a:srgbClr val="202122"/>
                </a:solidFill>
              </a:rPr>
              <a:t>DevOps est une approche technique et organisationnelle qui vise à accélérer le déploiement et l’exploitation des logiciels.</a:t>
            </a:r>
            <a:endParaRPr lang="fr-FR"/>
          </a:p>
          <a:p>
            <a:pPr marL="0" indent="0">
              <a:buNone/>
            </a:pPr>
            <a:r>
              <a:rPr lang="fr-FR" dirty="0">
                <a:solidFill>
                  <a:srgbClr val="202122"/>
                </a:solidFill>
              </a:rPr>
              <a:t>Les deux sont complémentaires : une équipe Scrum peut adopter DevOps pour améliorer son pipeline d'intégration et de déploiement continu (CI/CD).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8687927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1F1A5-215C-52F5-6B6D-DAF301209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1CDC528-BA4A-74F1-08C7-F3BB76D66D2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Une petite métaphore pour se représenter tout ça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F48C6A4-121F-8182-ACF6-4A671758C6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5CDC1AAC-2FE6-5023-E674-20D5B6A6FA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I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maginons que travailler sur un projet en agile avec Scrum, c'est comme préparer un gâteau en équipe, étape par étape, pour qu'il soit délicieux à chaque bouchée.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L'équipe de pâtissiers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Dans notre équipe, il y a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Le Product </a:t>
            </a:r>
            <a:r>
              <a:rPr lang="fr-FR" b="0" i="0" dirty="0" err="1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Owner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 (PO) : C’est celui qui décide quel gâteau on fait (au chocolat, à la fraise, etc.) et ce qu’il doit avoir pour plaire aux invités.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Le Scrum Master : C’est un peu le chef d’orchestre. Il ne fait pas le gâteau, mais il aide tout le monde à bien travailler ensemble sans se marcher sur les pieds.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Les pâtissiers (l’équipe) : Ce sont les cuisiniers. Ils mélangent les ingrédients, cuisent et décorent le gâteau.</a:t>
            </a:r>
          </a:p>
        </p:txBody>
      </p:sp>
    </p:spTree>
    <p:extLst>
      <p:ext uri="{BB962C8B-B14F-4D97-AF65-F5344CB8AC3E}">
        <p14:creationId xmlns:p14="http://schemas.microsoft.com/office/powerpoint/2010/main" val="2960210813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D33BC-4FF2-F90F-7F28-9974D86F3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BEDAEE48-349C-7E8F-BC37-258C7AAD7FC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Une petite métaphore pour se représenter tout ça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3DE37DF-67C9-C755-48C3-6A17389F6E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809AEE82-5419-CF62-B68A-97A76D1485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La recette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-Avant de commencer, le PO fait une liste de tout ce qu’il veut dans le gâteau : une génoise, une crème, des décorations… On appelle ça le </a:t>
            </a:r>
            <a:r>
              <a:rPr lang="fr-FR" b="0" i="0" dirty="0" err="1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Backlog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.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-Cette liste est triée. Les choses les plus importantes sont en haut, comme la génoise (parce qu'on ne peut pas avoir de gâteau sans ça !). 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Les étapes de cuisson (les Sprints)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-Le travail est divisé en petits morceaux appelés sprints. Un sprint, c’est comme se dire : « Cette semaine, on fait la génoise ! »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-Chaque sprint dure un temps fixe (par exemple, 2 semaines). À la fin de ce temps, une partie du gâteau doit être prête et mangeable (pas besoin d’un gâteau complet, mais ce qui est prêt doit être bon !).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Le plan (Sprint Planning)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-Au début de chaque sprint, l’équipe regarde le </a:t>
            </a:r>
            <a:r>
              <a:rPr lang="fr-FR" b="0" i="0" dirty="0" err="1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Backlog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 et choisit ce qu’elle va faire.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Par exemple : « Cette semaine, on fait la génoise et la crème. »</a:t>
            </a:r>
          </a:p>
        </p:txBody>
      </p:sp>
    </p:spTree>
    <p:extLst>
      <p:ext uri="{BB962C8B-B14F-4D97-AF65-F5344CB8AC3E}">
        <p14:creationId xmlns:p14="http://schemas.microsoft.com/office/powerpoint/2010/main" val="3765791864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54D1C-B2E8-94CD-E9B1-6F691CAD0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CD1CAD4F-10B6-AD2B-A31A-E2458CE630E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Une petite métaphore pour se représenter tout ça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A5D69121-D362-063B-75E9-EB6140C62F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E8F7EE8F-0406-A34C-040D-3C3410A2F7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Travailler en équipe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-Chaque jour, il y a une petite réunion rapide (comme un check-up, on l’appelle le Daily Scrum).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Chacun dit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-Ce qu’il a fait hier : « J’ai mélangé les œufs et le sucre. »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-Ce qu’il va faire aujourd’hui : « Je vais mettre le gâteau au four. »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Si quelque chose bloque : « Je n’ai pas de moule ! »</a:t>
            </a:r>
          </a:p>
          <a:p>
            <a:pPr marL="0" indent="0">
              <a:buNone/>
            </a:pP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Goûter (Sprint </a:t>
            </a:r>
            <a:r>
              <a:rPr lang="fr-FR" b="0" i="0" dirty="0" err="1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Review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)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À la fin du sprint, tout le monde goûte ce qui a été fait. 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Le PO vérifie : « </a:t>
            </a:r>
            <a:r>
              <a:rPr lang="fr-FR" b="0" i="0" dirty="0" err="1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Hmm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, la génoise est moelleuse, parfait ! Mais on ajoutera plus de vanille la prochaine fois. »</a:t>
            </a:r>
          </a:p>
        </p:txBody>
      </p:sp>
    </p:spTree>
    <p:extLst>
      <p:ext uri="{BB962C8B-B14F-4D97-AF65-F5344CB8AC3E}">
        <p14:creationId xmlns:p14="http://schemas.microsoft.com/office/powerpoint/2010/main" val="1672449698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99F9C-9B3D-3712-3A85-6CC0DD425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955366C-A234-65E1-7DC1-5772245156C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Une petite métaphore pour se représenter tout ça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D14EE18-A14C-5D91-EC6B-27C96E329E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670BBC54-08C3-3AFC-0B75-0D8B3A421E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Faire mieux la prochaine fois (Rétrospective)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-L’équipe se réunit et discute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« Qu’est-ce qui a bien marché ? »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« Qu’est-ce qui a été difficile ? »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« Comment on peut être encore meilleurs pour le prochain sprint ? »</a:t>
            </a:r>
          </a:p>
          <a:p>
            <a:pPr marL="0" indent="0">
              <a:buNone/>
            </a:pP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Petit à petit, un gâteau délicieux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-À chaque sprint, on ajoute une couche au gâteau : la génoise, la crème, les décorations…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-À la fin, le gâteau est prêt, tout le monde est content, et les invités se régalent ! </a:t>
            </a:r>
          </a:p>
          <a:p>
            <a:pPr marL="0" indent="0">
              <a:buNone/>
            </a:pP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20934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83806-B3CD-2D62-4255-1FB98A174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F8D5BA07-B92C-ABBA-D2D8-5E4B54BF765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Introduction : le manifeste Agile : https://</a:t>
            </a:r>
            <a:r>
              <a:rPr lang="fr-FR" dirty="0" err="1"/>
              <a:t>manifesteagile.fr</a:t>
            </a:r>
            <a:r>
              <a:rPr lang="fr-FR" dirty="0"/>
              <a:t>/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7E98F84-1A9D-1791-68FC-23138C0855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705B126B-5ACC-A60D-4DEA-4CFFDD7BD9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Valoriser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Les individus et leurs interactions, </a:t>
            </a:r>
            <a:r>
              <a:rPr lang="fr-FR" b="0" i="0" dirty="0">
                <a:solidFill>
                  <a:srgbClr val="777777"/>
                </a:solidFill>
                <a:effectLst/>
                <a:latin typeface="Helvetica Neue" panose="02000503000000020004" pitchFamily="2" charset="0"/>
              </a:rPr>
              <a:t>de préférence aux processus et aux outils,</a:t>
            </a:r>
            <a:b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</a:b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Des solutions opérationnelles, </a:t>
            </a:r>
            <a:r>
              <a:rPr lang="fr-FR" b="0" i="0" dirty="0">
                <a:solidFill>
                  <a:srgbClr val="777777"/>
                </a:solidFill>
                <a:effectLst/>
                <a:latin typeface="Helvetica Neue" panose="02000503000000020004" pitchFamily="2" charset="0"/>
              </a:rPr>
              <a:t>de préférence à une documentation exhaustive,</a:t>
            </a:r>
            <a:b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</a:b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La collaboration avec les clients, </a:t>
            </a:r>
            <a:r>
              <a:rPr lang="fr-FR" b="0" i="0" dirty="0">
                <a:solidFill>
                  <a:srgbClr val="777777"/>
                </a:solidFill>
                <a:effectLst/>
                <a:latin typeface="Helvetica Neue" panose="02000503000000020004" pitchFamily="2" charset="0"/>
              </a:rPr>
              <a:t>de préférence aux négociations contractuelles,</a:t>
            </a:r>
            <a:b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</a:b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La réponse au changement, </a:t>
            </a:r>
            <a:r>
              <a:rPr lang="fr-FR" b="0" i="0" dirty="0">
                <a:solidFill>
                  <a:srgbClr val="777777"/>
                </a:solidFill>
                <a:effectLst/>
                <a:latin typeface="Helvetica Neue" panose="02000503000000020004" pitchFamily="2" charset="0"/>
              </a:rPr>
              <a:t>de préférence au respect d’un plan.</a:t>
            </a: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272433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ACE1E-A071-B929-691B-366F9AF02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908705A-C856-8485-BDAB-6862FECE000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Atelier : projets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0435A59-434B-3705-5C08-E34246BCBF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C41E8055-612F-093F-8C07-513A117D11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Réalisation d’un projet au choix, volontairement très simple, en équipe de 3, 4 max :</a:t>
            </a:r>
          </a:p>
          <a:p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Trombinoscope PROMO</a:t>
            </a:r>
          </a:p>
          <a:p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Location de matériel EPSI</a:t>
            </a:r>
          </a:p>
          <a:p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Réservation de salles EPSI</a:t>
            </a:r>
          </a:p>
          <a:p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Good </a:t>
            </a:r>
            <a:r>
              <a:rPr lang="fr-FR" b="0" i="0" dirty="0" err="1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maps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 (plus complexe)</a:t>
            </a:r>
          </a:p>
        </p:txBody>
      </p:sp>
    </p:spTree>
    <p:extLst>
      <p:ext uri="{BB962C8B-B14F-4D97-AF65-F5344CB8AC3E}">
        <p14:creationId xmlns:p14="http://schemas.microsoft.com/office/powerpoint/2010/main" val="2175993813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B6F28-1FC6-4BD4-7D71-F73CBB4A3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482826F5-FC04-C29D-028E-A370A345688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Atelier : critères de notation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F928BCC2-BD0F-731E-A6AA-F654961A63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31C08ED-9A43-3AD4-09BF-918BFF2518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/3 : Respec</a:t>
            </a: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t de la méthodologie Agile</a:t>
            </a: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/2 : Organisation (gestion des imprévus, des conflits </a:t>
            </a:r>
            <a:r>
              <a:rPr lang="fr-FR" b="0" i="0" dirty="0" err="1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etc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)</a:t>
            </a:r>
          </a:p>
          <a:p>
            <a:pPr marL="0" indent="0">
              <a:buNone/>
            </a:pP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/2 : Dynamique du groupe</a:t>
            </a:r>
          </a:p>
          <a:p>
            <a:pPr marL="0" indent="0">
              <a:buNone/>
            </a:pP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/3 : Utilisation d’outils (Trello, Git ou autres)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/6 : Qualité de la réalisation finale</a:t>
            </a:r>
          </a:p>
          <a:p>
            <a:pPr marL="0" indent="0">
              <a:buNone/>
            </a:pP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/2 : Mise à profit des compétences des nouveaux arrivants </a:t>
            </a:r>
            <a:r>
              <a:rPr lang="fr-FR">
                <a:solidFill>
                  <a:srgbClr val="333333"/>
                </a:solidFill>
                <a:latin typeface="Helvetica Neue" panose="02000503000000020004" pitchFamily="2" charset="0"/>
              </a:rPr>
              <a:t>(commit le 19/03 sur 1 point)</a:t>
            </a: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/2 : Rendu complet</a:t>
            </a: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69183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0116E-40DD-553B-DBE3-7CBF97533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FB73A8AB-A8D6-6242-451F-FE5C05F2777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Atelier : étapes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8966369-ED7D-326B-8BA8-1913ABC8F5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5D40AF7-6C1A-AA46-79CC-4110D0E0C3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Création d’US (CDC) priorisé</a:t>
            </a:r>
          </a:p>
          <a:p>
            <a:pPr marL="0" indent="0">
              <a:buNone/>
            </a:pP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Découpage en sprint de 2h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Intégration des US sur Trello ou autre</a:t>
            </a:r>
          </a:p>
          <a:p>
            <a:pPr marL="0" indent="0">
              <a:buNone/>
            </a:pP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Poker planning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Sprint 1, 2, 3</a:t>
            </a: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 avec envoie des travaux à l’issu de chacun (via git)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Feedback / Bilan final</a:t>
            </a:r>
          </a:p>
          <a:p>
            <a:pPr marL="0" indent="0">
              <a:buNone/>
            </a:pP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Présentation du travail final devant </a:t>
            </a:r>
            <a:r>
              <a:rPr lang="fr-FR">
                <a:solidFill>
                  <a:srgbClr val="333333"/>
                </a:solidFill>
                <a:latin typeface="Helvetica Neue" panose="02000503000000020004" pitchFamily="2" charset="0"/>
              </a:rPr>
              <a:t>la promo</a:t>
            </a: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225864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CB046-6B54-3040-A1C8-4A95FEDC0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35FC5F5-FB34-2E10-7748-661808F21F42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Atelier : évolution vers l’aspect réseau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78AC977-20EE-EAE8-160F-87A33B9169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81D1AD5-E359-FBF8-E399-5D5C5196DD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06500" y="3898296"/>
            <a:ext cx="13957300" cy="9182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Trombinoscope interactif avec architecture client-serveur</a:t>
            </a: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Serveur web, API REST, protocole HTTP/HTTPS.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Messagerie interne intégrée au trombinoscope</a:t>
            </a: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en temps réel, </a:t>
            </a:r>
            <a:r>
              <a:rPr kumimoji="0" lang="fr-FR" altLang="fr-FR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WebSocket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ou MQTT.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Trombinoscope distribué en peer-to-peer (P2P)</a:t>
            </a: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Architecture décentralisée, protocoles P2P, partage de données.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Système de présence dynamique sur réseau local</a:t>
            </a: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Détection des utilisateurs en ligne, ping, broadcast/multicast UDP.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Authentification centralisée et gestion d'accès</a:t>
            </a: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Annuaire LDAP ou </a:t>
            </a:r>
            <a:r>
              <a:rPr kumimoji="0" lang="fr-FR" altLang="fr-FR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OAuth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sécurité réseau.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Tableau de bord réseau avec monitoring intégré</a:t>
            </a: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Capture et analyse de trafic réseau, Wireshark, visualisation temps réel.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48252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BA365-0133-9002-BD09-9A451F2AE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032DF46-91B4-40F1-6CD4-11D8244C7A3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Généralités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6EBC736C-14B0-1917-1BAD-874F957B13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7E01D2F-03A6-AFCA-866D-F28EE27539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Bases Cf 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  <a:hlinkClick r:id="rId2"/>
              </a:rPr>
              <a:t>https://je-code.com/support-de-cours/agile.pdf</a:t>
            </a: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00468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BCE12-CF7F-7CD4-8008-F8A79A30E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A33FE49-9B5C-6ED3-5A2F-FC7FD0A9101A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L’équipe Agile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6E6C0959-908A-884D-8097-0315AF319E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E49FD960-0EB4-49C1-80FE-37E67939A2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Reprise du schéma</a:t>
            </a: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 : PO, Scrum master, </a:t>
            </a:r>
            <a:r>
              <a:rPr lang="fr-FR" dirty="0" err="1">
                <a:solidFill>
                  <a:srgbClr val="333333"/>
                </a:solidFill>
                <a:latin typeface="Helvetica Neue" panose="02000503000000020004" pitchFamily="2" charset="0"/>
              </a:rPr>
              <a:t>ilôt</a:t>
            </a: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 (hétérotopie).</a:t>
            </a:r>
            <a:endParaRPr lang="fr-FR" b="0" i="0" dirty="0">
              <a:solidFill>
                <a:srgbClr val="333333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82667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AB128-992A-ABB8-4F49-32F992989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F8ED4FC-9E9A-6637-E302-6EB18A266BC2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L’organisation Agile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696CC962-4B2B-C343-0191-C50698C740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Agile avancé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A480035-6D83-7C3E-1555-25732DB875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Reprise du schéma. (Kanban, </a:t>
            </a:r>
            <a:r>
              <a:rPr lang="fr-FR" b="0" i="0" dirty="0" err="1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Backlog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, Sprint, Poker planning, Daily meeting, </a:t>
            </a:r>
            <a:r>
              <a:rPr lang="fr-FR" b="0" i="0" dirty="0" err="1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Retrospective</a:t>
            </a: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, MVP). Ajout de :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User Story : fonctionnalité correspondant à un besoin client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Epic : rassemblement de US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Grooming : affiner et prioriser les User Story</a:t>
            </a:r>
          </a:p>
          <a:p>
            <a:pPr marL="0" indent="0">
              <a:buNone/>
            </a:pPr>
            <a:r>
              <a:rPr lang="fr-FR" dirty="0" err="1">
                <a:solidFill>
                  <a:srgbClr val="333333"/>
                </a:solidFill>
                <a:latin typeface="Helvetica Neue" panose="02000503000000020004" pitchFamily="2" charset="0"/>
              </a:rPr>
              <a:t>Backlog</a:t>
            </a:r>
            <a:r>
              <a:rPr lang="fr-FR" dirty="0">
                <a:solidFill>
                  <a:srgbClr val="333333"/>
                </a:solidFill>
                <a:latin typeface="Helvetica Neue" panose="02000503000000020004" pitchFamily="2" charset="0"/>
              </a:rPr>
              <a:t> : recueil des User Story priorisées</a:t>
            </a:r>
          </a:p>
        </p:txBody>
      </p:sp>
    </p:spTree>
    <p:extLst>
      <p:ext uri="{BB962C8B-B14F-4D97-AF65-F5344CB8AC3E}">
        <p14:creationId xmlns:p14="http://schemas.microsoft.com/office/powerpoint/2010/main" val="180658816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00735">
              <a:lnSpc>
                <a:spcPct val="100000"/>
              </a:lnSpc>
              <a:defRPr sz="4753" spc="0"/>
            </a:pPr>
            <a:r>
              <a:rPr dirty="0"/>
              <a:t>Pilotage de </a:t>
            </a:r>
            <a:r>
              <a:rPr dirty="0" err="1"/>
              <a:t>projet</a:t>
            </a:r>
            <a:r>
              <a:rPr dirty="0"/>
              <a:t> numérique</a:t>
            </a:r>
            <a:br>
              <a:rPr dirty="0"/>
            </a:br>
            <a:endParaRPr dirty="0"/>
          </a:p>
        </p:txBody>
      </p:sp>
      <p:pic>
        <p:nvPicPr>
          <p:cNvPr id="161" name="04_user_story_card-eng-min.png" descr="04_user_story_card-eng-m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885" y="3890209"/>
            <a:ext cx="14630401" cy="9144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00735">
              <a:lnSpc>
                <a:spcPct val="100000"/>
              </a:lnSpc>
              <a:defRPr sz="4753" spc="0"/>
            </a:pPr>
            <a:r>
              <a:t>Pilotage de projet numérique</a:t>
            </a:r>
            <a:br/>
            <a:endParaRPr/>
          </a:p>
        </p:txBody>
      </p:sp>
      <p:pic>
        <p:nvPicPr>
          <p:cNvPr id="165" name="story-map-levels.jpg" descr="story-map-level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042" y="4128333"/>
            <a:ext cx="11921916" cy="89414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00735">
              <a:lnSpc>
                <a:spcPct val="100000"/>
              </a:lnSpc>
              <a:defRPr sz="4753" spc="0"/>
            </a:pPr>
            <a:r>
              <a:t>Pilotage de projet numérique</a:t>
            </a:r>
            <a:br/>
            <a:endParaRPr/>
          </a:p>
        </p:txBody>
      </p:sp>
      <p:pic>
        <p:nvPicPr>
          <p:cNvPr id="169" name="SprintBacklog_0.png" descr="SprintBacklog_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361" y="4292600"/>
            <a:ext cx="14599278" cy="88693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25419</TotalTime>
  <Words>1793</Words>
  <Application>Microsoft Office PowerPoint</Application>
  <PresentationFormat>Personnalisé</PresentationFormat>
  <Paragraphs>183</Paragraphs>
  <Slides>33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0" baseType="lpstr">
      <vt:lpstr>Arial</vt:lpstr>
      <vt:lpstr>Avenir Next Regular</vt:lpstr>
      <vt:lpstr>Helvetica Neue</vt:lpstr>
      <vt:lpstr>Open Sans</vt:lpstr>
      <vt:lpstr>Produkt Extralight</vt:lpstr>
      <vt:lpstr>Produkt Light</vt:lpstr>
      <vt:lpstr>38_MinimalistLight</vt:lpstr>
      <vt:lpstr>B3</vt:lpstr>
      <vt:lpstr>Méthodologie Agile</vt:lpstr>
      <vt:lpstr>Agile</vt:lpstr>
      <vt:lpstr>Agile</vt:lpstr>
      <vt:lpstr>Agile avancé</vt:lpstr>
      <vt:lpstr>Agile avancé</vt:lpstr>
      <vt:lpstr>Pilotage de projet numérique </vt:lpstr>
      <vt:lpstr>Pilotage de projet numérique </vt:lpstr>
      <vt:lpstr>Pilotage de projet numérique </vt:lpstr>
      <vt:lpstr>Pilotage de projet numérique </vt:lpstr>
      <vt:lpstr>Pilotage de projet numérique </vt:lpstr>
      <vt:lpstr>Pilotage de projet numérique 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 avancé</vt:lpstr>
      <vt:lpstr>Agile</vt:lpstr>
      <vt:lpstr>Agile</vt:lpstr>
      <vt:lpstr>Agile</vt:lpstr>
      <vt:lpstr>Agile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VINCHENT Thibault</dc:creator>
  <cp:lastModifiedBy>VINCHENT Thibault</cp:lastModifiedBy>
  <cp:revision>37</cp:revision>
  <dcterms:modified xsi:type="dcterms:W3CDTF">2025-03-19T14:06:31Z</dcterms:modified>
</cp:coreProperties>
</file>